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88" r:id="rId2"/>
    <p:sldId id="468" r:id="rId3"/>
    <p:sldId id="576" r:id="rId4"/>
    <p:sldId id="605" r:id="rId5"/>
    <p:sldId id="597" r:id="rId6"/>
    <p:sldId id="578" r:id="rId7"/>
    <p:sldId id="593" r:id="rId8"/>
    <p:sldId id="579" r:id="rId9"/>
    <p:sldId id="591" r:id="rId10"/>
    <p:sldId id="581" r:id="rId11"/>
    <p:sldId id="582" r:id="rId12"/>
    <p:sldId id="583" r:id="rId13"/>
    <p:sldId id="596" r:id="rId14"/>
    <p:sldId id="602" r:id="rId15"/>
    <p:sldId id="601" r:id="rId16"/>
    <p:sldId id="600" r:id="rId17"/>
    <p:sldId id="608" r:id="rId18"/>
    <p:sldId id="607" r:id="rId19"/>
    <p:sldId id="609" r:id="rId20"/>
    <p:sldId id="271" r:id="rId21"/>
  </p:sldIdLst>
  <p:sldSz cx="9144000" cy="6858000" type="screen4x3"/>
  <p:notesSz cx="6797675" cy="99266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90">
          <p15:clr>
            <a:srgbClr val="A4A3A4"/>
          </p15:clr>
        </p15:guide>
        <p15:guide id="3" orient="horz" pos="1389">
          <p15:clr>
            <a:srgbClr val="A4A3A4"/>
          </p15:clr>
        </p15:guide>
        <p15:guide id="4" pos="2880">
          <p15:clr>
            <a:srgbClr val="A4A3A4"/>
          </p15:clr>
        </p15:guide>
        <p15:guide id="5" pos="68">
          <p15:clr>
            <a:srgbClr val="A4A3A4"/>
          </p15:clr>
        </p15:guide>
        <p15:guide id="6" pos="2472">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33"/>
    <a:srgbClr val="000099"/>
    <a:srgbClr val="595959"/>
    <a:srgbClr val="55550B"/>
    <a:srgbClr val="604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보통 스타일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보통 스타일 3 - 강조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보통 스타일 3 - 강조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보통 스타일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84" autoAdjust="0"/>
    <p:restoredTop sz="81030" autoAdjust="0"/>
  </p:normalViewPr>
  <p:slideViewPr>
    <p:cSldViewPr>
      <p:cViewPr varScale="1">
        <p:scale>
          <a:sx n="93" d="100"/>
          <a:sy n="93" d="100"/>
        </p:scale>
        <p:origin x="1896" y="72"/>
      </p:cViewPr>
      <p:guideLst>
        <p:guide orient="horz" pos="2160"/>
        <p:guide orient="horz" pos="890"/>
        <p:guide orient="horz" pos="1389"/>
        <p:guide pos="2880"/>
        <p:guide pos="68"/>
        <p:guide pos="2472"/>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p:cViewPr>
        <p:scale>
          <a:sx n="90" d="100"/>
          <a:sy n="90" d="100"/>
        </p:scale>
        <p:origin x="-379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3" y="0"/>
            <a:ext cx="2945446" cy="496253"/>
          </a:xfrm>
          <a:prstGeom prst="rect">
            <a:avLst/>
          </a:prstGeom>
        </p:spPr>
        <p:txBody>
          <a:bodyPr vert="horz" lIns="91312" tIns="45656" rIns="91312" bIns="45656" rtlCol="0"/>
          <a:lstStyle>
            <a:lvl1pPr algn="l">
              <a:defRPr sz="1200"/>
            </a:lvl1pPr>
          </a:lstStyle>
          <a:p>
            <a:endParaRPr lang="ko-KR" altLang="en-US"/>
          </a:p>
        </p:txBody>
      </p:sp>
      <p:sp>
        <p:nvSpPr>
          <p:cNvPr id="3" name="날짜 개체 틀 2"/>
          <p:cNvSpPr>
            <a:spLocks noGrp="1"/>
          </p:cNvSpPr>
          <p:nvPr>
            <p:ph type="dt" sz="quarter" idx="1"/>
          </p:nvPr>
        </p:nvSpPr>
        <p:spPr>
          <a:xfrm>
            <a:off x="3850644" y="0"/>
            <a:ext cx="2945446" cy="496253"/>
          </a:xfrm>
          <a:prstGeom prst="rect">
            <a:avLst/>
          </a:prstGeom>
        </p:spPr>
        <p:txBody>
          <a:bodyPr vert="horz" lIns="91312" tIns="45656" rIns="91312" bIns="45656" rtlCol="0"/>
          <a:lstStyle>
            <a:lvl1pPr algn="r">
              <a:defRPr sz="1200"/>
            </a:lvl1pPr>
          </a:lstStyle>
          <a:p>
            <a:fld id="{F62E4A85-7C25-4F03-8D41-162F6BB4F13E}" type="datetimeFigureOut">
              <a:rPr lang="ko-KR" altLang="en-US" smtClean="0"/>
              <a:t>2018-11-30</a:t>
            </a:fld>
            <a:endParaRPr lang="ko-KR" altLang="en-US"/>
          </a:p>
        </p:txBody>
      </p:sp>
      <p:sp>
        <p:nvSpPr>
          <p:cNvPr id="4" name="바닥글 개체 틀 3"/>
          <p:cNvSpPr>
            <a:spLocks noGrp="1"/>
          </p:cNvSpPr>
          <p:nvPr>
            <p:ph type="ftr" sz="quarter" idx="2"/>
          </p:nvPr>
        </p:nvSpPr>
        <p:spPr>
          <a:xfrm>
            <a:off x="3" y="9428803"/>
            <a:ext cx="2945446" cy="496252"/>
          </a:xfrm>
          <a:prstGeom prst="rect">
            <a:avLst/>
          </a:prstGeom>
        </p:spPr>
        <p:txBody>
          <a:bodyPr vert="horz" lIns="91312" tIns="45656" rIns="91312" bIns="45656"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50644" y="9428803"/>
            <a:ext cx="2945446" cy="496252"/>
          </a:xfrm>
          <a:prstGeom prst="rect">
            <a:avLst/>
          </a:prstGeom>
        </p:spPr>
        <p:txBody>
          <a:bodyPr vert="horz" lIns="91312" tIns="45656" rIns="91312" bIns="45656" rtlCol="0" anchor="b"/>
          <a:lstStyle>
            <a:lvl1pPr algn="r">
              <a:defRPr sz="1200"/>
            </a:lvl1pPr>
          </a:lstStyle>
          <a:p>
            <a:fld id="{7C6FA99D-3F2E-4AAA-86EC-35AD6870DD9F}" type="slidenum">
              <a:rPr lang="ko-KR" altLang="en-US" smtClean="0"/>
              <a:t>‹#›</a:t>
            </a:fld>
            <a:endParaRPr lang="ko-KR" altLang="en-US"/>
          </a:p>
        </p:txBody>
      </p:sp>
    </p:spTree>
    <p:extLst>
      <p:ext uri="{BB962C8B-B14F-4D97-AF65-F5344CB8AC3E}">
        <p14:creationId xmlns:p14="http://schemas.microsoft.com/office/powerpoint/2010/main" val="2494464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1"/>
            <a:ext cx="2945660" cy="496332"/>
          </a:xfrm>
          <a:prstGeom prst="rect">
            <a:avLst/>
          </a:prstGeom>
        </p:spPr>
        <p:txBody>
          <a:bodyPr vert="horz" lIns="91312" tIns="45656" rIns="91312" bIns="45656" rtlCol="0"/>
          <a:lstStyle>
            <a:lvl1pPr algn="l">
              <a:defRPr sz="1200"/>
            </a:lvl1pPr>
          </a:lstStyle>
          <a:p>
            <a:endParaRPr lang="ko-KR" altLang="en-US" dirty="0"/>
          </a:p>
        </p:txBody>
      </p:sp>
      <p:sp>
        <p:nvSpPr>
          <p:cNvPr id="3" name="날짜 개체 틀 2"/>
          <p:cNvSpPr>
            <a:spLocks noGrp="1"/>
          </p:cNvSpPr>
          <p:nvPr>
            <p:ph type="dt" idx="1"/>
          </p:nvPr>
        </p:nvSpPr>
        <p:spPr>
          <a:xfrm>
            <a:off x="3850444" y="1"/>
            <a:ext cx="2945660" cy="496332"/>
          </a:xfrm>
          <a:prstGeom prst="rect">
            <a:avLst/>
          </a:prstGeom>
        </p:spPr>
        <p:txBody>
          <a:bodyPr vert="horz" lIns="91312" tIns="45656" rIns="91312" bIns="45656" rtlCol="0"/>
          <a:lstStyle>
            <a:lvl1pPr algn="r">
              <a:defRPr sz="1200"/>
            </a:lvl1pPr>
          </a:lstStyle>
          <a:p>
            <a:fld id="{D1BAAE19-240B-4EBE-B661-DF90715E0B7F}" type="datetimeFigureOut">
              <a:rPr lang="ko-KR" altLang="en-US" smtClean="0"/>
              <a:t>2018-11-30</a:t>
            </a:fld>
            <a:endParaRPr lang="ko-KR" altLang="en-US" dirty="0"/>
          </a:p>
        </p:txBody>
      </p:sp>
      <p:sp>
        <p:nvSpPr>
          <p:cNvPr id="4" name="슬라이드 이미지 개체 틀 3"/>
          <p:cNvSpPr>
            <a:spLocks noGrp="1" noRot="1" noChangeAspect="1"/>
          </p:cNvSpPr>
          <p:nvPr>
            <p:ph type="sldImg" idx="2"/>
          </p:nvPr>
        </p:nvSpPr>
        <p:spPr>
          <a:xfrm>
            <a:off x="919163" y="746125"/>
            <a:ext cx="4959350" cy="3719513"/>
          </a:xfrm>
          <a:prstGeom prst="rect">
            <a:avLst/>
          </a:prstGeom>
          <a:noFill/>
          <a:ln w="12700">
            <a:solidFill>
              <a:prstClr val="black"/>
            </a:solidFill>
          </a:ln>
        </p:spPr>
        <p:txBody>
          <a:bodyPr vert="horz" lIns="91312" tIns="45656" rIns="91312" bIns="45656" rtlCol="0" anchor="ctr"/>
          <a:lstStyle/>
          <a:p>
            <a:endParaRPr lang="ko-KR" altLang="en-US" dirty="0"/>
          </a:p>
        </p:txBody>
      </p:sp>
      <p:sp>
        <p:nvSpPr>
          <p:cNvPr id="5" name="슬라이드 노트 개체 틀 4"/>
          <p:cNvSpPr>
            <a:spLocks noGrp="1"/>
          </p:cNvSpPr>
          <p:nvPr>
            <p:ph type="body" sz="quarter" idx="3"/>
          </p:nvPr>
        </p:nvSpPr>
        <p:spPr>
          <a:xfrm>
            <a:off x="679768" y="4715153"/>
            <a:ext cx="5438140" cy="4466987"/>
          </a:xfrm>
          <a:prstGeom prst="rect">
            <a:avLst/>
          </a:prstGeom>
        </p:spPr>
        <p:txBody>
          <a:bodyPr vert="horz" lIns="91312" tIns="45656" rIns="91312" bIns="45656"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1" y="9428586"/>
            <a:ext cx="2945660" cy="496332"/>
          </a:xfrm>
          <a:prstGeom prst="rect">
            <a:avLst/>
          </a:prstGeom>
        </p:spPr>
        <p:txBody>
          <a:bodyPr vert="horz" lIns="91312" tIns="45656" rIns="91312" bIns="45656" rtlCol="0" anchor="b"/>
          <a:lstStyle>
            <a:lvl1pPr algn="l">
              <a:defRPr sz="1200"/>
            </a:lvl1pPr>
          </a:lstStyle>
          <a:p>
            <a:endParaRPr lang="ko-KR" altLang="en-US" dirty="0"/>
          </a:p>
        </p:txBody>
      </p:sp>
      <p:sp>
        <p:nvSpPr>
          <p:cNvPr id="7" name="슬라이드 번호 개체 틀 6"/>
          <p:cNvSpPr>
            <a:spLocks noGrp="1"/>
          </p:cNvSpPr>
          <p:nvPr>
            <p:ph type="sldNum" sz="quarter" idx="5"/>
          </p:nvPr>
        </p:nvSpPr>
        <p:spPr>
          <a:xfrm>
            <a:off x="3850444" y="9428586"/>
            <a:ext cx="2945660" cy="496332"/>
          </a:xfrm>
          <a:prstGeom prst="rect">
            <a:avLst/>
          </a:prstGeom>
        </p:spPr>
        <p:txBody>
          <a:bodyPr vert="horz" lIns="91312" tIns="45656" rIns="91312" bIns="45656" rtlCol="0" anchor="b"/>
          <a:lstStyle>
            <a:lvl1pPr algn="r">
              <a:defRPr sz="1200"/>
            </a:lvl1pPr>
          </a:lstStyle>
          <a:p>
            <a:fld id="{CA43C0CE-AF81-4B75-8E6D-3E48B3316A67}" type="slidenum">
              <a:rPr lang="ko-KR" altLang="en-US" smtClean="0"/>
              <a:t>‹#›</a:t>
            </a:fld>
            <a:endParaRPr lang="ko-KR" altLang="en-US" dirty="0"/>
          </a:p>
        </p:txBody>
      </p:sp>
    </p:spTree>
    <p:extLst>
      <p:ext uri="{BB962C8B-B14F-4D97-AF65-F5344CB8AC3E}">
        <p14:creationId xmlns:p14="http://schemas.microsoft.com/office/powerpoint/2010/main" val="59873469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dirty="0"/>
              <a:t>Good afternoon!!</a:t>
            </a:r>
          </a:p>
          <a:p>
            <a:endParaRPr lang="en-US" altLang="ko-KR" sz="1400" dirty="0"/>
          </a:p>
          <a:p>
            <a:r>
              <a:rPr lang="en-US" altLang="ko-KR" sz="1400" dirty="0"/>
              <a:t>My</a:t>
            </a:r>
            <a:r>
              <a:rPr lang="en-US" altLang="ko-KR" sz="1400" baseline="0" dirty="0"/>
              <a:t> name is </a:t>
            </a:r>
            <a:r>
              <a:rPr lang="en-US" altLang="ko-KR" sz="1400" baseline="0" dirty="0" err="1"/>
              <a:t>Seo</a:t>
            </a:r>
            <a:r>
              <a:rPr lang="en-US" altLang="ko-KR" sz="1400" baseline="0" dirty="0"/>
              <a:t>-kwon</a:t>
            </a:r>
            <a:r>
              <a:rPr lang="ko-KR" altLang="en-US" sz="1400" baseline="0" dirty="0"/>
              <a:t> </a:t>
            </a:r>
            <a:r>
              <a:rPr lang="en-US" altLang="ko-KR" sz="1400" baseline="0" dirty="0"/>
              <a:t>LEE</a:t>
            </a:r>
            <a:r>
              <a:rPr lang="ko-KR" altLang="en-US" sz="1400" baseline="0" dirty="0"/>
              <a:t> </a:t>
            </a:r>
            <a:r>
              <a:rPr lang="en-US" altLang="ko-KR" sz="1400" baseline="0" dirty="0"/>
              <a:t>from Korea Nuclear Partners dispatched by KHNP.</a:t>
            </a:r>
          </a:p>
          <a:p>
            <a:r>
              <a:rPr lang="en-US" altLang="ko-KR" sz="1400" baseline="0" dirty="0"/>
              <a:t>It is my great pleasure to have an opportunity to make a presentation on KHNP’s supply chain and procurement management in front of distinguished guests here.</a:t>
            </a:r>
          </a:p>
          <a:p>
            <a:endParaRPr lang="en-US" altLang="ko-KR" baseline="0" dirty="0"/>
          </a:p>
        </p:txBody>
      </p:sp>
      <p:sp>
        <p:nvSpPr>
          <p:cNvPr id="4" name="슬라이드 번호 개체 틀 3"/>
          <p:cNvSpPr>
            <a:spLocks noGrp="1"/>
          </p:cNvSpPr>
          <p:nvPr>
            <p:ph type="sldNum" sz="quarter" idx="10"/>
          </p:nvPr>
        </p:nvSpPr>
        <p:spPr/>
        <p:txBody>
          <a:bodyPr/>
          <a:lstStyle/>
          <a:p>
            <a:fld id="{809F96CD-B97F-4C47-A5DF-BAAFF72CA531}" type="slidenum">
              <a:rPr lang="ko-KR" altLang="en-US" smtClean="0"/>
              <a:t>1</a:t>
            </a:fld>
            <a:endParaRPr lang="ko-KR" altLang="en-US" dirty="0"/>
          </a:p>
        </p:txBody>
      </p:sp>
    </p:spTree>
    <p:extLst>
      <p:ext uri="{BB962C8B-B14F-4D97-AF65-F5344CB8AC3E}">
        <p14:creationId xmlns:p14="http://schemas.microsoft.com/office/powerpoint/2010/main" val="3955139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dirty="0"/>
              <a:t>After evaluation, in case of Q class equipment, score should be more than 80 for qualification, if score is lower than 70 supplier will be disqualified.</a:t>
            </a:r>
          </a:p>
          <a:p>
            <a:r>
              <a:rPr lang="en-US" altLang="ko-KR" sz="1400" dirty="0"/>
              <a:t>In case of A class equipment, threshold score is 70 points.</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10</a:t>
            </a:fld>
            <a:endParaRPr lang="ko-KR" altLang="en-US" dirty="0"/>
          </a:p>
        </p:txBody>
      </p:sp>
    </p:spTree>
    <p:extLst>
      <p:ext uri="{BB962C8B-B14F-4D97-AF65-F5344CB8AC3E}">
        <p14:creationId xmlns:p14="http://schemas.microsoft.com/office/powerpoint/2010/main" val="1347925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dirty="0"/>
              <a:t>From now on, I’d like to explain about technical evaluation. </a:t>
            </a:r>
          </a:p>
          <a:p>
            <a:r>
              <a:rPr lang="en-US" altLang="ko-KR" sz="1400" dirty="0"/>
              <a:t>We evaluate five areas mainly, technical specification, design and manufacturing experience and capability. testing and contract management skills.</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11</a:t>
            </a:fld>
            <a:endParaRPr lang="ko-KR" altLang="en-US" dirty="0"/>
          </a:p>
        </p:txBody>
      </p:sp>
    </p:spTree>
    <p:extLst>
      <p:ext uri="{BB962C8B-B14F-4D97-AF65-F5344CB8AC3E}">
        <p14:creationId xmlns:p14="http://schemas.microsoft.com/office/powerpoint/2010/main" val="3630204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dirty="0"/>
              <a:t>Threshold score for qualification is the same as that of quality evaluation, which is 80 points for Q class, 70 points for other classes.</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12</a:t>
            </a:fld>
            <a:endParaRPr lang="ko-KR" altLang="en-US" dirty="0"/>
          </a:p>
        </p:txBody>
      </p:sp>
    </p:spTree>
    <p:extLst>
      <p:ext uri="{BB962C8B-B14F-4D97-AF65-F5344CB8AC3E}">
        <p14:creationId xmlns:p14="http://schemas.microsoft.com/office/powerpoint/2010/main" val="2689420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b="0" dirty="0">
                <a:latin typeface="+mn-ea"/>
              </a:rPr>
              <a:t>KHNP establishes Audit Plan yearly basis and audits are performed to make sure that KHNP suppliers are maintaining acceptable quality system.  </a:t>
            </a:r>
          </a:p>
          <a:p>
            <a:endParaRPr lang="en-US" altLang="ko-KR" sz="1400" b="0" dirty="0">
              <a:latin typeface="+mn-ea"/>
            </a:endParaRPr>
          </a:p>
          <a:p>
            <a:r>
              <a:rPr lang="en-US" altLang="ko-KR" sz="1400" b="0" dirty="0">
                <a:latin typeface="+mn-ea"/>
              </a:rPr>
              <a:t>The audits are performed based on the ASME NQA-1(Chapter 1. organization to Chapter 18. Audit) requirement and Quality Assurance Manual</a:t>
            </a:r>
          </a:p>
          <a:p>
            <a:pPr marL="0" indent="0">
              <a:buFont typeface="Wingdings" panose="05000000000000000000" pitchFamily="2" charset="2"/>
              <a:buNone/>
            </a:pPr>
            <a:endParaRPr lang="en-US" altLang="ko-KR" sz="1400" dirty="0"/>
          </a:p>
          <a:p>
            <a:r>
              <a:rPr lang="en-US" altLang="ko-KR" sz="1400" dirty="0"/>
              <a:t>During the audit, non-conformance items and recommendation, good practices are identified. In addition, the follow-up actions are required, </a:t>
            </a:r>
            <a:endParaRPr lang="en-US" altLang="ko-KR" sz="1400" b="1" dirty="0">
              <a:latin typeface="+mn-ea"/>
            </a:endParaRP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13</a:t>
            </a:fld>
            <a:endParaRPr lang="ko-KR" altLang="en-US" dirty="0"/>
          </a:p>
        </p:txBody>
      </p:sp>
    </p:spTree>
    <p:extLst>
      <p:ext uri="{BB962C8B-B14F-4D97-AF65-F5344CB8AC3E}">
        <p14:creationId xmlns:p14="http://schemas.microsoft.com/office/powerpoint/2010/main" val="909248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14</a:t>
            </a:fld>
            <a:endParaRPr lang="ko-KR" altLang="en-US" dirty="0"/>
          </a:p>
        </p:txBody>
      </p:sp>
    </p:spTree>
    <p:extLst>
      <p:ext uri="{BB962C8B-B14F-4D97-AF65-F5344CB8AC3E}">
        <p14:creationId xmlns:p14="http://schemas.microsoft.com/office/powerpoint/2010/main" val="249858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b="0" dirty="0">
                <a:latin typeface="+mn-ea"/>
              </a:rPr>
              <a:t>From this slide on, let me introduce KHNP’s procurement process briefly.</a:t>
            </a:r>
          </a:p>
          <a:p>
            <a:r>
              <a:rPr lang="en-US" altLang="ko-KR" sz="1400" b="0" dirty="0">
                <a:latin typeface="+mn-ea"/>
              </a:rPr>
              <a:t>KHNP has subcontractor called KEPCO E&amp;C who prepare ITT specification, technical evaluation. </a:t>
            </a:r>
          </a:p>
          <a:p>
            <a:r>
              <a:rPr lang="en-US" altLang="ko-KR" sz="1400" b="0" dirty="0">
                <a:latin typeface="+mn-ea"/>
              </a:rPr>
              <a:t>KHNP as an owner of the NPPs, we are responsible for P.O request, ITT issue, and preferred tenders.</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15</a:t>
            </a:fld>
            <a:endParaRPr lang="ko-KR" altLang="en-US" dirty="0"/>
          </a:p>
        </p:txBody>
      </p:sp>
    </p:spTree>
    <p:extLst>
      <p:ext uri="{BB962C8B-B14F-4D97-AF65-F5344CB8AC3E}">
        <p14:creationId xmlns:p14="http://schemas.microsoft.com/office/powerpoint/2010/main" val="2037160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b="0" dirty="0">
                <a:latin typeface="+mn-ea"/>
              </a:rPr>
              <a:t>In addition, KHNP make a contract and is responsible for site inspection, installation and test.</a:t>
            </a:r>
          </a:p>
          <a:p>
            <a:r>
              <a:rPr lang="en-US" altLang="ko-KR" sz="1400" b="0" dirty="0">
                <a:latin typeface="+mn-ea"/>
              </a:rPr>
              <a:t>KEPCO E&amp;C prepared conformed specification and review and approval of supplier’s documents.</a:t>
            </a:r>
          </a:p>
          <a:p>
            <a:r>
              <a:rPr lang="en-US" altLang="ko-KR" sz="1400" b="0" dirty="0">
                <a:latin typeface="+mn-ea"/>
              </a:rPr>
              <a:t>Usually, from ITT preparation to installation and test it takes about 45 to 50 months.</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16</a:t>
            </a:fld>
            <a:endParaRPr lang="ko-KR" altLang="en-US" dirty="0"/>
          </a:p>
        </p:txBody>
      </p:sp>
    </p:spTree>
    <p:extLst>
      <p:ext uri="{BB962C8B-B14F-4D97-AF65-F5344CB8AC3E}">
        <p14:creationId xmlns:p14="http://schemas.microsoft.com/office/powerpoint/2010/main" val="541301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b="0" dirty="0">
                <a:latin typeface="+mn-ea"/>
              </a:rPr>
              <a:t>This slide shows contract process.</a:t>
            </a:r>
          </a:p>
          <a:p>
            <a:r>
              <a:rPr lang="en-US" altLang="ko-KR" sz="1400" b="0" dirty="0">
                <a:latin typeface="+mn-ea"/>
              </a:rPr>
              <a:t>Three organizations in KHNP are involved in contract process. Procurement Engineering team from site initiates to purchase and technical review after receipt of bids or quotations.</a:t>
            </a:r>
          </a:p>
          <a:p>
            <a:r>
              <a:rPr lang="en-US" altLang="ko-KR" sz="1400" b="0" dirty="0">
                <a:latin typeface="+mn-ea"/>
              </a:rPr>
              <a:t>Contract team prepares purchase plan, tender notification, commercial evaluation, price open and negotiation and issuance of PO.</a:t>
            </a:r>
          </a:p>
          <a:p>
            <a:r>
              <a:rPr lang="en-US" altLang="ko-KR" sz="1400" b="0" dirty="0">
                <a:latin typeface="+mn-ea"/>
              </a:rPr>
              <a:t>Material team arrange forwarder of goods and sending documents and records.</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17</a:t>
            </a:fld>
            <a:endParaRPr lang="ko-KR" altLang="en-US" dirty="0"/>
          </a:p>
        </p:txBody>
      </p:sp>
    </p:spTree>
    <p:extLst>
      <p:ext uri="{BB962C8B-B14F-4D97-AF65-F5344CB8AC3E}">
        <p14:creationId xmlns:p14="http://schemas.microsoft.com/office/powerpoint/2010/main" val="4282848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18</a:t>
            </a:fld>
            <a:endParaRPr lang="ko-KR" altLang="en-US" dirty="0"/>
          </a:p>
        </p:txBody>
      </p:sp>
    </p:spTree>
    <p:extLst>
      <p:ext uri="{BB962C8B-B14F-4D97-AF65-F5344CB8AC3E}">
        <p14:creationId xmlns:p14="http://schemas.microsoft.com/office/powerpoint/2010/main" val="85603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b="0" dirty="0">
                <a:latin typeface="+mn-ea"/>
              </a:rPr>
              <a:t>Lastly, I will explain about long-term contract of KHNP.</a:t>
            </a:r>
          </a:p>
          <a:p>
            <a:endParaRPr lang="en-US" altLang="ko-KR" sz="1400" b="0" dirty="0">
              <a:latin typeface="+mn-ea"/>
            </a:endParaRPr>
          </a:p>
          <a:p>
            <a:r>
              <a:rPr lang="en-US" altLang="ko-KR" sz="1400" b="0" dirty="0">
                <a:latin typeface="+mn-ea"/>
              </a:rPr>
              <a:t>The reason we make a long-term contract is to secure parts for stable operation of NPPs and to pursue to award contracts for repetitive procurement in an efficient way.</a:t>
            </a:r>
          </a:p>
          <a:p>
            <a:r>
              <a:rPr lang="en-US" altLang="ko-KR" sz="1400" b="0" dirty="0">
                <a:latin typeface="+mn-ea"/>
              </a:rPr>
              <a:t>Main long-term contract is related to spare parts for NPPs and contractors are Westinghouse, man diesel, Cameron etc.</a:t>
            </a:r>
          </a:p>
          <a:p>
            <a:r>
              <a:rPr lang="en-US" altLang="ko-KR" sz="1400" b="0" dirty="0">
                <a:latin typeface="+mn-ea"/>
              </a:rPr>
              <a:t>Contract includes contract periods, payment conditions, delivery and applicable technical criteria.</a:t>
            </a:r>
          </a:p>
          <a:p>
            <a:endParaRPr lang="en-US" altLang="ko-KR" sz="1400" b="0" dirty="0">
              <a:latin typeface="+mn-ea"/>
            </a:endParaRPr>
          </a:p>
          <a:p>
            <a:r>
              <a:rPr lang="en-US" altLang="ko-KR" sz="1400" b="0" dirty="0">
                <a:latin typeface="+mn-ea"/>
              </a:rPr>
              <a:t>This is the end of my presentation. Thank you for your attention!</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19</a:t>
            </a:fld>
            <a:endParaRPr lang="ko-KR" altLang="en-US" dirty="0"/>
          </a:p>
        </p:txBody>
      </p:sp>
    </p:spTree>
    <p:extLst>
      <p:ext uri="{BB962C8B-B14F-4D97-AF65-F5344CB8AC3E}">
        <p14:creationId xmlns:p14="http://schemas.microsoft.com/office/powerpoint/2010/main" val="168894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baseline="0" dirty="0"/>
              <a:t>My presentation will cover tree areas.</a:t>
            </a:r>
          </a:p>
          <a:p>
            <a:endParaRPr lang="en-US" altLang="ko-KR" sz="1400" baseline="0" dirty="0"/>
          </a:p>
          <a:p>
            <a:pPr marL="228303" indent="-228303">
              <a:buAutoNum type="arabicPeriod"/>
            </a:pPr>
            <a:r>
              <a:rPr lang="en-US" altLang="ko-KR" sz="1400" baseline="0" dirty="0"/>
              <a:t>KHNP’s supplier qualification </a:t>
            </a:r>
          </a:p>
          <a:p>
            <a:pPr marL="228303" indent="-228303">
              <a:buAutoNum type="arabicPeriod"/>
            </a:pPr>
            <a:endParaRPr lang="en-US" altLang="ko-KR" sz="1400" baseline="0" dirty="0"/>
          </a:p>
          <a:p>
            <a:pPr marL="228303" indent="-228303">
              <a:buAutoNum type="arabicPeriod"/>
            </a:pPr>
            <a:r>
              <a:rPr lang="en-US" altLang="ko-KR" sz="1400" baseline="0" dirty="0"/>
              <a:t>Procurement management</a:t>
            </a:r>
          </a:p>
          <a:p>
            <a:pPr marL="228303" indent="-228303">
              <a:buAutoNum type="arabicPeriod"/>
            </a:pPr>
            <a:endParaRPr lang="en-US" altLang="ko-KR" sz="1400" baseline="0" dirty="0"/>
          </a:p>
          <a:p>
            <a:pPr marL="228303" indent="-228303">
              <a:buAutoNum type="arabicPeriod"/>
            </a:pPr>
            <a:r>
              <a:rPr lang="en-US" altLang="ko-KR" sz="1400" baseline="0" dirty="0"/>
              <a:t>Long-term Procurement</a:t>
            </a:r>
            <a:endParaRPr lang="en-US" altLang="ko-KR" sz="1400" dirty="0"/>
          </a:p>
        </p:txBody>
      </p:sp>
      <p:sp>
        <p:nvSpPr>
          <p:cNvPr id="4" name="슬라이드 번호 개체 틀 3"/>
          <p:cNvSpPr>
            <a:spLocks noGrp="1"/>
          </p:cNvSpPr>
          <p:nvPr>
            <p:ph type="sldNum" sz="quarter" idx="10"/>
          </p:nvPr>
        </p:nvSpPr>
        <p:spPr/>
        <p:txBody>
          <a:bodyPr/>
          <a:lstStyle/>
          <a:p>
            <a:fld id="{809F96CD-B97F-4C47-A5DF-BAAFF72CA531}" type="slidenum">
              <a:rPr lang="ko-KR" altLang="en-US" smtClean="0"/>
              <a:t>2</a:t>
            </a:fld>
            <a:endParaRPr lang="ko-KR" altLang="en-US" dirty="0"/>
          </a:p>
        </p:txBody>
      </p:sp>
    </p:spTree>
    <p:extLst>
      <p:ext uri="{BB962C8B-B14F-4D97-AF65-F5344CB8AC3E}">
        <p14:creationId xmlns:p14="http://schemas.microsoft.com/office/powerpoint/2010/main" val="2591798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09F96CD-B97F-4C47-A5DF-BAAFF72CA531}" type="slidenum">
              <a:rPr lang="ko-KR" altLang="en-US" smtClean="0"/>
              <a:t>20</a:t>
            </a:fld>
            <a:endParaRPr lang="ko-KR" altLang="en-US" dirty="0"/>
          </a:p>
        </p:txBody>
      </p:sp>
    </p:spTree>
    <p:extLst>
      <p:ext uri="{BB962C8B-B14F-4D97-AF65-F5344CB8AC3E}">
        <p14:creationId xmlns:p14="http://schemas.microsoft.com/office/powerpoint/2010/main" val="239513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dirty="0"/>
              <a:t>I will start my presentation with KHNP’s supplier qualification.</a:t>
            </a:r>
            <a:endParaRPr lang="ko-KR" altLang="en-US" dirty="0"/>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3</a:t>
            </a:fld>
            <a:endParaRPr lang="ko-KR" altLang="en-US" dirty="0"/>
          </a:p>
        </p:txBody>
      </p:sp>
    </p:spTree>
    <p:extLst>
      <p:ext uri="{BB962C8B-B14F-4D97-AF65-F5344CB8AC3E}">
        <p14:creationId xmlns:p14="http://schemas.microsoft.com/office/powerpoint/2010/main" val="2656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400" dirty="0"/>
              <a:t>First of all, I would like introduce KHNP organization.</a:t>
            </a:r>
          </a:p>
          <a:p>
            <a:r>
              <a:rPr lang="en-US" altLang="ko-KR" sz="1400" dirty="0"/>
              <a:t>Under president and CEO, there are two executive vice presidents, CFO and CNO.</a:t>
            </a:r>
          </a:p>
          <a:p>
            <a:r>
              <a:rPr lang="en-US" altLang="ko-KR" sz="1400" dirty="0"/>
              <a:t>CFO is reported from 4 divisions such as Quality &amp; Safety, Planning, Administration and Green Energy division.</a:t>
            </a:r>
          </a:p>
          <a:p>
            <a:r>
              <a:rPr lang="en-US" altLang="ko-KR" sz="1400" dirty="0"/>
              <a:t>Under CNO, there are</a:t>
            </a:r>
            <a:r>
              <a:rPr lang="ko-KR" altLang="en-US" sz="1400" dirty="0"/>
              <a:t> </a:t>
            </a:r>
            <a:r>
              <a:rPr lang="en-US" altLang="ko-KR" sz="1400" dirty="0"/>
              <a:t>four divisions such as Technology &amp; Engineering, Project, Power generation and Global division.</a:t>
            </a:r>
          </a:p>
          <a:p>
            <a:r>
              <a:rPr lang="en-US" altLang="ko-KR" sz="1400" dirty="0"/>
              <a:t>Procurement Department is included in Administration Division.</a:t>
            </a:r>
            <a:endParaRPr lang="ko-KR" altLang="en-US" sz="1400" dirty="0"/>
          </a:p>
        </p:txBody>
      </p:sp>
      <p:sp>
        <p:nvSpPr>
          <p:cNvPr id="4" name="슬라이드 번호 개체 틀 3"/>
          <p:cNvSpPr>
            <a:spLocks noGrp="1"/>
          </p:cNvSpPr>
          <p:nvPr>
            <p:ph type="sldNum" sz="quarter" idx="5"/>
          </p:nvPr>
        </p:nvSpPr>
        <p:spPr/>
        <p:txBody>
          <a:bodyPr/>
          <a:lstStyle/>
          <a:p>
            <a:fld id="{CA43C0CE-AF81-4B75-8E6D-3E48B3316A67}" type="slidenum">
              <a:rPr lang="ko-KR" altLang="en-US" smtClean="0"/>
              <a:t>4</a:t>
            </a:fld>
            <a:endParaRPr lang="ko-KR" altLang="en-US" dirty="0"/>
          </a:p>
        </p:txBody>
      </p:sp>
    </p:spTree>
    <p:extLst>
      <p:ext uri="{BB962C8B-B14F-4D97-AF65-F5344CB8AC3E}">
        <p14:creationId xmlns:p14="http://schemas.microsoft.com/office/powerpoint/2010/main" val="342147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dirty="0"/>
              <a:t>KHNP categorizes</a:t>
            </a:r>
            <a:r>
              <a:rPr lang="en-US" altLang="ko-KR" sz="1400" baseline="0" dirty="0"/>
              <a:t> Equipment supply into three parts. Major equipment, BOP(Balance of Plant) and Spare Parts. </a:t>
            </a:r>
          </a:p>
          <a:p>
            <a:r>
              <a:rPr lang="en-US" altLang="ko-KR" sz="1400" baseline="0" dirty="0"/>
              <a:t>Major equipment includes Steam Generator/RCP/Reactor Vessel/Turbine Generator etc. </a:t>
            </a:r>
          </a:p>
          <a:p>
            <a:r>
              <a:rPr lang="en-US" altLang="ko-KR" sz="1400" baseline="0" dirty="0"/>
              <a:t>BOP packages consist of 8 area(Architecture, Civil, …) and 180 Packages and There are 257 suppliers for the whole BOP items </a:t>
            </a:r>
          </a:p>
          <a:p>
            <a:r>
              <a:rPr lang="en-US" altLang="ko-KR" sz="1400" baseline="0" dirty="0"/>
              <a:t>BOP packages are only for construction project. </a:t>
            </a:r>
          </a:p>
          <a:p>
            <a:r>
              <a:rPr lang="en-US" altLang="ko-KR" sz="1400" baseline="0" dirty="0"/>
              <a:t>The last one is spare parts, which are related to the operation and maintenance of nuclear power plant. </a:t>
            </a:r>
          </a:p>
          <a:p>
            <a:r>
              <a:rPr lang="en-US" altLang="ko-KR" sz="1400" baseline="0" dirty="0"/>
              <a:t>There are around 300 items and 372 suppliers for the spare part. </a:t>
            </a:r>
          </a:p>
          <a:p>
            <a:r>
              <a:rPr lang="en-US" altLang="ko-KR" sz="1400" baseline="0" dirty="0"/>
              <a:t>We qualify our suppliers based on package/item. </a:t>
            </a:r>
          </a:p>
          <a:p>
            <a:endParaRPr lang="en-US" altLang="ko-KR" dirty="0"/>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5</a:t>
            </a:fld>
            <a:endParaRPr lang="ko-KR" altLang="en-US" dirty="0"/>
          </a:p>
        </p:txBody>
      </p:sp>
    </p:spTree>
    <p:extLst>
      <p:ext uri="{BB962C8B-B14F-4D97-AF65-F5344CB8AC3E}">
        <p14:creationId xmlns:p14="http://schemas.microsoft.com/office/powerpoint/2010/main" val="762457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dirty="0"/>
              <a:t>This slide shows supplier qualification process for foreign suppliers.</a:t>
            </a:r>
          </a:p>
          <a:p>
            <a:r>
              <a:rPr lang="en-US" altLang="ko-KR" sz="1400" dirty="0"/>
              <a:t>Potential suppliers can register for qualification through K-Pro which is KHNP supplier management system. After quality and technical document review, KHNP decides evaluation method such as document review and visit review. For visit evaluation, KHNP overseas Offices such as European and American Office will be responsible for it. If evaluation result is satisfied with requirements, we qualify them for 4 years.  </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6</a:t>
            </a:fld>
            <a:endParaRPr lang="ko-KR" altLang="en-US" dirty="0"/>
          </a:p>
        </p:txBody>
      </p:sp>
    </p:spTree>
    <p:extLst>
      <p:ext uri="{BB962C8B-B14F-4D97-AF65-F5344CB8AC3E}">
        <p14:creationId xmlns:p14="http://schemas.microsoft.com/office/powerpoint/2010/main" val="306392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dirty="0"/>
              <a:t>For domestic suppliers, qualification process is similar to that of foreign supplier except visit evaluation conducted by quality and construction/Engineering departments.</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7</a:t>
            </a:fld>
            <a:endParaRPr lang="ko-KR" altLang="en-US" dirty="0"/>
          </a:p>
        </p:txBody>
      </p:sp>
    </p:spTree>
    <p:extLst>
      <p:ext uri="{BB962C8B-B14F-4D97-AF65-F5344CB8AC3E}">
        <p14:creationId xmlns:p14="http://schemas.microsoft.com/office/powerpoint/2010/main" val="128285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dirty="0"/>
              <a:t>In the registration application contents, three main information will be included;</a:t>
            </a:r>
          </a:p>
          <a:p>
            <a:r>
              <a:rPr lang="en-US" altLang="ko-KR" sz="1400" dirty="0"/>
              <a:t>First, general information including financial status, certificates</a:t>
            </a:r>
          </a:p>
          <a:p>
            <a:r>
              <a:rPr lang="en-US" altLang="ko-KR" sz="1400" dirty="0"/>
              <a:t>Second, quality related documents such as procedures, manuals and certificates.</a:t>
            </a:r>
          </a:p>
          <a:p>
            <a:r>
              <a:rPr lang="en-US" altLang="ko-KR" sz="1400" dirty="0"/>
              <a:t>Lastly, technical information including manpower, procedures, equipment, and programs.</a:t>
            </a:r>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8</a:t>
            </a:fld>
            <a:endParaRPr lang="ko-KR" altLang="en-US" dirty="0"/>
          </a:p>
        </p:txBody>
      </p:sp>
    </p:spTree>
    <p:extLst>
      <p:ext uri="{BB962C8B-B14F-4D97-AF65-F5344CB8AC3E}">
        <p14:creationId xmlns:p14="http://schemas.microsoft.com/office/powerpoint/2010/main" val="1521718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9163" y="746125"/>
            <a:ext cx="4959350" cy="3719513"/>
          </a:xfrm>
        </p:spPr>
      </p:sp>
      <p:sp>
        <p:nvSpPr>
          <p:cNvPr id="3" name="슬라이드 노트 개체 틀 2"/>
          <p:cNvSpPr>
            <a:spLocks noGrp="1"/>
          </p:cNvSpPr>
          <p:nvPr>
            <p:ph type="body" idx="1"/>
          </p:nvPr>
        </p:nvSpPr>
        <p:spPr/>
        <p:txBody>
          <a:bodyPr/>
          <a:lstStyle/>
          <a:p>
            <a:r>
              <a:rPr lang="en-US" altLang="ko-KR" sz="1400" dirty="0"/>
              <a:t>Let’s go over quality evaluation process.</a:t>
            </a:r>
          </a:p>
          <a:p>
            <a:r>
              <a:rPr lang="en-US" altLang="ko-KR" sz="1400" dirty="0"/>
              <a:t>There are three evaluation criteria such as ASME NQA-1 chapter 18, KHNP experience including CFSI and EQ and checklist according to quality class.</a:t>
            </a:r>
          </a:p>
          <a:p>
            <a:endParaRPr lang="en-US" altLang="ko-KR" dirty="0"/>
          </a:p>
        </p:txBody>
      </p:sp>
      <p:sp>
        <p:nvSpPr>
          <p:cNvPr id="4" name="슬라이드 번호 개체 틀 3"/>
          <p:cNvSpPr>
            <a:spLocks noGrp="1"/>
          </p:cNvSpPr>
          <p:nvPr>
            <p:ph type="sldNum" sz="quarter" idx="10"/>
          </p:nvPr>
        </p:nvSpPr>
        <p:spPr/>
        <p:txBody>
          <a:bodyPr/>
          <a:lstStyle/>
          <a:p>
            <a:fld id="{CA43C0CE-AF81-4B75-8E6D-3E48B3316A67}" type="slidenum">
              <a:rPr lang="ko-KR" altLang="en-US" smtClean="0"/>
              <a:t>9</a:t>
            </a:fld>
            <a:endParaRPr lang="ko-KR" altLang="en-US" dirty="0"/>
          </a:p>
        </p:txBody>
      </p:sp>
    </p:spTree>
    <p:extLst>
      <p:ext uri="{BB962C8B-B14F-4D97-AF65-F5344CB8AC3E}">
        <p14:creationId xmlns:p14="http://schemas.microsoft.com/office/powerpoint/2010/main" val="109762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6"/>
            <a:ext cx="7772400" cy="1470025"/>
          </a:xfr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5" name="바닥글 개체 틀 4"/>
          <p:cNvSpPr>
            <a:spLocks noGrp="1"/>
          </p:cNvSpPr>
          <p:nvPr>
            <p:ph type="ftr" sz="quarter" idx="11"/>
          </p:nvPr>
        </p:nvSpPr>
        <p:spPr/>
        <p:txBody>
          <a:bodyPr/>
          <a:lstStyle/>
          <a:p>
            <a:endParaRPr lang="ko-KR" altLang="en-US" dirty="0"/>
          </a:p>
        </p:txBody>
      </p:sp>
      <p:sp>
        <p:nvSpPr>
          <p:cNvPr id="6" name="슬라이드 번호 개체 틀 5"/>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134812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5" name="바닥글 개체 틀 4"/>
          <p:cNvSpPr>
            <a:spLocks noGrp="1"/>
          </p:cNvSpPr>
          <p:nvPr>
            <p:ph type="ftr" sz="quarter" idx="11"/>
          </p:nvPr>
        </p:nvSpPr>
        <p:spPr/>
        <p:txBody>
          <a:bodyPr/>
          <a:lstStyle/>
          <a:p>
            <a:endParaRPr lang="ko-KR" altLang="en-US" dirty="0"/>
          </a:p>
        </p:txBody>
      </p:sp>
      <p:sp>
        <p:nvSpPr>
          <p:cNvPr id="6" name="슬라이드 번호 개체 틀 5"/>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4092257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9"/>
            <a:ext cx="20574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9"/>
            <a:ext cx="6019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5" name="바닥글 개체 틀 4"/>
          <p:cNvSpPr>
            <a:spLocks noGrp="1"/>
          </p:cNvSpPr>
          <p:nvPr>
            <p:ph type="ftr" sz="quarter" idx="11"/>
          </p:nvPr>
        </p:nvSpPr>
        <p:spPr/>
        <p:txBody>
          <a:bodyPr/>
          <a:lstStyle/>
          <a:p>
            <a:endParaRPr lang="ko-KR" altLang="en-US" dirty="0"/>
          </a:p>
        </p:txBody>
      </p:sp>
      <p:sp>
        <p:nvSpPr>
          <p:cNvPr id="6" name="슬라이드 번호 개체 틀 5"/>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4164917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imary Text A">
    <p:spTree>
      <p:nvGrpSpPr>
        <p:cNvPr id="1" name=""/>
        <p:cNvGrpSpPr/>
        <p:nvPr/>
      </p:nvGrpSpPr>
      <p:grpSpPr>
        <a:xfrm>
          <a:off x="0" y="0"/>
          <a:ext cx="0" cy="0"/>
          <a:chOff x="0" y="0"/>
          <a:chExt cx="0" cy="0"/>
        </a:xfrm>
      </p:grpSpPr>
      <p:sp>
        <p:nvSpPr>
          <p:cNvPr id="18" name="제목 17"/>
          <p:cNvSpPr>
            <a:spLocks noGrp="1"/>
          </p:cNvSpPr>
          <p:nvPr>
            <p:ph type="title"/>
          </p:nvPr>
        </p:nvSpPr>
        <p:spPr>
          <a:xfrm>
            <a:off x="198361" y="-241846"/>
            <a:ext cx="7886700" cy="1325563"/>
          </a:xfrm>
        </p:spPr>
        <p:txBody>
          <a:bodyPr>
            <a:normAutofit/>
          </a:bodyPr>
          <a:lstStyle>
            <a:lvl1pPr>
              <a:defRPr sz="2400" b="1" spc="-100" baseline="0">
                <a:solidFill>
                  <a:srgbClr val="00B0F0"/>
                </a:solidFill>
              </a:defRPr>
            </a:lvl1pPr>
          </a:lstStyle>
          <a:p>
            <a:r>
              <a:rPr lang="ko-KR" altLang="en-US" dirty="0"/>
              <a:t>마스터 제목 스타일 편집</a:t>
            </a:r>
          </a:p>
        </p:txBody>
      </p:sp>
      <p:grpSp>
        <p:nvGrpSpPr>
          <p:cNvPr id="4" name="그룹 3"/>
          <p:cNvGrpSpPr/>
          <p:nvPr userDrawn="1"/>
        </p:nvGrpSpPr>
        <p:grpSpPr>
          <a:xfrm>
            <a:off x="-23988" y="652965"/>
            <a:ext cx="9241467" cy="45719"/>
            <a:chOff x="-56644" y="730068"/>
            <a:chExt cx="4345423" cy="45719"/>
          </a:xfrm>
          <a:effectLst/>
        </p:grpSpPr>
        <p:sp>
          <p:nvSpPr>
            <p:cNvPr id="5" name="평행 사변형 4"/>
            <p:cNvSpPr/>
            <p:nvPr/>
          </p:nvSpPr>
          <p:spPr>
            <a:xfrm>
              <a:off x="210392" y="730068"/>
              <a:ext cx="2349927" cy="45719"/>
            </a:xfrm>
            <a:prstGeom prst="parallelogram">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평행 사변형 5"/>
            <p:cNvSpPr/>
            <p:nvPr/>
          </p:nvSpPr>
          <p:spPr>
            <a:xfrm>
              <a:off x="2059489" y="730068"/>
              <a:ext cx="2229290" cy="45719"/>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평행 사변형 6"/>
            <p:cNvSpPr/>
            <p:nvPr/>
          </p:nvSpPr>
          <p:spPr>
            <a:xfrm>
              <a:off x="-56644" y="730068"/>
              <a:ext cx="291312" cy="45719"/>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9" name="그림 8"/>
          <p:cNvPicPr>
            <a:picLocks noChangeAspect="1"/>
          </p:cNvPicPr>
          <p:nvPr userDrawn="1"/>
        </p:nvPicPr>
        <p:blipFill>
          <a:blip r:embed="rId2"/>
          <a:stretch>
            <a:fillRect/>
          </a:stretch>
        </p:blipFill>
        <p:spPr>
          <a:xfrm>
            <a:off x="7945189" y="329889"/>
            <a:ext cx="1033712" cy="197306"/>
          </a:xfrm>
          <a:prstGeom prst="rect">
            <a:avLst/>
          </a:prstGeom>
        </p:spPr>
      </p:pic>
      <p:sp>
        <p:nvSpPr>
          <p:cNvPr id="8" name="Holder 6"/>
          <p:cNvSpPr>
            <a:spLocks noGrp="1"/>
          </p:cNvSpPr>
          <p:nvPr>
            <p:ph type="sldNum" sz="quarter" idx="7"/>
          </p:nvPr>
        </p:nvSpPr>
        <p:spPr>
          <a:xfrm>
            <a:off x="8610602" y="6536872"/>
            <a:ext cx="606879" cy="321129"/>
          </a:xfrm>
          <a:prstGeom prst="rect">
            <a:avLst/>
          </a:prstGeom>
        </p:spPr>
        <p:txBody>
          <a:bodyPr wrap="square" lIns="0" tIns="0" rIns="0" bIns="0">
            <a:noAutofit/>
          </a:bodyPr>
          <a:lstStyle/>
          <a:p>
            <a:pPr marL="151765">
              <a:lnSpc>
                <a:spcPct val="100000"/>
              </a:lnSpc>
            </a:pPr>
            <a:fld id="{81D60167-4931-47E6-BA6A-407CBD079E47}" type="slidenum">
              <a:rPr sz="1800" spc="-10" dirty="0" smtClean="0">
                <a:latin typeface="맑은 고딕"/>
                <a:cs typeface="맑은 고딕"/>
              </a:rPr>
              <a:t>‹#›</a:t>
            </a:fld>
            <a:endParaRPr sz="1800" dirty="0">
              <a:latin typeface="맑은 고딕"/>
              <a:cs typeface="맑은 고딕"/>
            </a:endParaRPr>
          </a:p>
        </p:txBody>
      </p:sp>
    </p:spTree>
    <p:extLst>
      <p:ext uri="{BB962C8B-B14F-4D97-AF65-F5344CB8AC3E}">
        <p14:creationId xmlns:p14="http://schemas.microsoft.com/office/powerpoint/2010/main" val="225043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body">
    <p:bg>
      <p:bgRef idx="1001">
        <a:schemeClr val="bg1"/>
      </p:bgRef>
    </p:bg>
    <p:spTree>
      <p:nvGrpSpPr>
        <p:cNvPr id="1" name=""/>
        <p:cNvGrpSpPr/>
        <p:nvPr/>
      </p:nvGrpSpPr>
      <p:grpSpPr>
        <a:xfrm>
          <a:off x="0" y="0"/>
          <a:ext cx="0" cy="0"/>
          <a:chOff x="0" y="0"/>
          <a:chExt cx="0" cy="0"/>
        </a:xfrm>
      </p:grpSpPr>
      <p:cxnSp>
        <p:nvCxnSpPr>
          <p:cNvPr id="4" name="직선 연결선 3"/>
          <p:cNvCxnSpPr/>
          <p:nvPr userDrawn="1"/>
        </p:nvCxnSpPr>
        <p:spPr>
          <a:xfrm flipV="1">
            <a:off x="1156597" y="2046297"/>
            <a:ext cx="1680375" cy="2054236"/>
          </a:xfrm>
          <a:prstGeom prst="line">
            <a:avLst/>
          </a:prstGeom>
          <a:ln w="3175">
            <a:solidFill>
              <a:schemeClr val="bg1">
                <a:alpha val="7000"/>
              </a:schemeClr>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userDrawn="1"/>
        </p:nvCxnSpPr>
        <p:spPr>
          <a:xfrm flipV="1">
            <a:off x="-875730" y="1662707"/>
            <a:ext cx="1680375" cy="2054236"/>
          </a:xfrm>
          <a:prstGeom prst="line">
            <a:avLst/>
          </a:prstGeom>
          <a:ln w="3175">
            <a:solidFill>
              <a:schemeClr val="bg1">
                <a:alpha val="7000"/>
              </a:schemeClr>
            </a:solidFill>
          </a:ln>
        </p:spPr>
        <p:style>
          <a:lnRef idx="1">
            <a:schemeClr val="accent1"/>
          </a:lnRef>
          <a:fillRef idx="0">
            <a:schemeClr val="accent1"/>
          </a:fillRef>
          <a:effectRef idx="0">
            <a:schemeClr val="accent1"/>
          </a:effectRef>
          <a:fontRef idx="minor">
            <a:schemeClr val="tx1"/>
          </a:fontRef>
        </p:style>
      </p:cxnSp>
      <p:cxnSp>
        <p:nvCxnSpPr>
          <p:cNvPr id="7" name="직선 연결선 6"/>
          <p:cNvCxnSpPr/>
          <p:nvPr userDrawn="1"/>
        </p:nvCxnSpPr>
        <p:spPr>
          <a:xfrm flipV="1">
            <a:off x="-362772" y="5830883"/>
            <a:ext cx="1680375" cy="2054236"/>
          </a:xfrm>
          <a:prstGeom prst="line">
            <a:avLst/>
          </a:prstGeom>
          <a:ln w="3175">
            <a:solidFill>
              <a:schemeClr val="bg1">
                <a:alpha val="7000"/>
              </a:schemeClr>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userDrawn="1"/>
        </p:nvCxnSpPr>
        <p:spPr>
          <a:xfrm flipV="1">
            <a:off x="-840188" y="-530648"/>
            <a:ext cx="1680375" cy="2054236"/>
          </a:xfrm>
          <a:prstGeom prst="line">
            <a:avLst/>
          </a:prstGeom>
          <a:ln w="3175">
            <a:solidFill>
              <a:schemeClr val="bg1">
                <a:alpha val="7000"/>
              </a:schemeClr>
            </a:solidFill>
          </a:ln>
        </p:spPr>
        <p:style>
          <a:lnRef idx="1">
            <a:schemeClr val="accent1"/>
          </a:lnRef>
          <a:fillRef idx="0">
            <a:schemeClr val="accent1"/>
          </a:fillRef>
          <a:effectRef idx="0">
            <a:schemeClr val="accent1"/>
          </a:effectRef>
          <a:fontRef idx="minor">
            <a:schemeClr val="tx1"/>
          </a:fontRef>
        </p:style>
      </p:cxnSp>
      <p:sp>
        <p:nvSpPr>
          <p:cNvPr id="26" name="슬라이드 번호 개체 틀 25"/>
          <p:cNvSpPr>
            <a:spLocks noGrp="1"/>
          </p:cNvSpPr>
          <p:nvPr>
            <p:ph type="sldNum" sz="quarter" idx="12"/>
          </p:nvPr>
        </p:nvSpPr>
        <p:spPr>
          <a:xfrm>
            <a:off x="7000875" y="6492876"/>
            <a:ext cx="2057400" cy="365125"/>
          </a:xfrm>
          <a:prstGeom prst="rect">
            <a:avLst/>
          </a:prstGeom>
        </p:spPr>
        <p:txBody>
          <a:bodyPr/>
          <a:lstStyle>
            <a:lvl1pPr algn="r">
              <a:defRPr sz="1050">
                <a:solidFill>
                  <a:schemeClr val="bg1">
                    <a:lumMod val="65000"/>
                  </a:schemeClr>
                </a:solidFill>
              </a:defRPr>
            </a:lvl1pPr>
          </a:lstStyle>
          <a:p>
            <a:r>
              <a:rPr lang="ko-KR" altLang="en-US" dirty="0"/>
              <a:t>  </a:t>
            </a:r>
            <a:fld id="{DA4300CD-0301-480C-BBFA-A58F2FF8E3C1}" type="slidenum">
              <a:rPr lang="ko-KR" altLang="en-US" sz="800" smtClean="0"/>
              <a:pPr/>
              <a:t>‹#›</a:t>
            </a:fld>
            <a:r>
              <a:rPr lang="ko-KR" altLang="en-US" dirty="0"/>
              <a:t>   </a:t>
            </a:r>
          </a:p>
        </p:txBody>
      </p:sp>
      <p:pic>
        <p:nvPicPr>
          <p:cNvPr id="28" name="그림 27"/>
          <p:cNvPicPr>
            <a:picLocks noChangeAspect="1"/>
          </p:cNvPicPr>
          <p:nvPr userDrawn="1"/>
        </p:nvPicPr>
        <p:blipFill>
          <a:blip r:embed="rId2"/>
          <a:stretch>
            <a:fillRect/>
          </a:stretch>
        </p:blipFill>
        <p:spPr>
          <a:xfrm>
            <a:off x="7475242" y="6559001"/>
            <a:ext cx="1266825" cy="137622"/>
          </a:xfrm>
          <a:prstGeom prst="rect">
            <a:avLst/>
          </a:prstGeom>
        </p:spPr>
      </p:pic>
    </p:spTree>
    <p:extLst>
      <p:ext uri="{BB962C8B-B14F-4D97-AF65-F5344CB8AC3E}">
        <p14:creationId xmlns:p14="http://schemas.microsoft.com/office/powerpoint/2010/main" val="400985591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11/30/2018</a:t>
            </a:fld>
            <a:endParaRPr lang="en-US"/>
          </a:p>
        </p:txBody>
      </p:sp>
      <p:sp>
        <p:nvSpPr>
          <p:cNvPr id="4" name="Holder 4"/>
          <p:cNvSpPr>
            <a:spLocks noGrp="1"/>
          </p:cNvSpPr>
          <p:nvPr>
            <p:ph type="sldNum" sz="quarter" idx="7"/>
          </p:nvPr>
        </p:nvSpPr>
        <p:spPr/>
        <p:txBody>
          <a:bodyPr lIns="0" tIns="0" rIns="0" bIns="0"/>
          <a:lstStyle>
            <a:lvl1pPr>
              <a:defRPr sz="898" b="0" i="0">
                <a:solidFill>
                  <a:srgbClr val="323232"/>
                </a:solidFill>
                <a:latin typeface="Times New Roman"/>
                <a:cs typeface="Times New Roman"/>
              </a:defRPr>
            </a:lvl1pPr>
          </a:lstStyle>
          <a:p>
            <a:pPr marL="21720">
              <a:spcBef>
                <a:spcPts val="21"/>
              </a:spcBef>
            </a:pPr>
            <a:fld id="{81D60167-4931-47E6-BA6A-407CBD079E47}" type="slidenum">
              <a:rPr lang="en-US" altLang="ko-KR" smtClean="0"/>
              <a:pPr marL="21720">
                <a:spcBef>
                  <a:spcPts val="21"/>
                </a:spcBef>
              </a:pPr>
              <a:t>‹#›</a:t>
            </a:fld>
            <a:endParaRPr lang="en-US" altLang="ko-KR" dirty="0"/>
          </a:p>
        </p:txBody>
      </p:sp>
    </p:spTree>
    <p:extLst>
      <p:ext uri="{BB962C8B-B14F-4D97-AF65-F5344CB8AC3E}">
        <p14:creationId xmlns:p14="http://schemas.microsoft.com/office/powerpoint/2010/main" val="274055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5" name="바닥글 개체 틀 4"/>
          <p:cNvSpPr>
            <a:spLocks noGrp="1"/>
          </p:cNvSpPr>
          <p:nvPr>
            <p:ph type="ftr" sz="quarter" idx="11"/>
          </p:nvPr>
        </p:nvSpPr>
        <p:spPr/>
        <p:txBody>
          <a:bodyPr/>
          <a:lstStyle/>
          <a:p>
            <a:endParaRPr lang="ko-KR" altLang="en-US" dirty="0"/>
          </a:p>
        </p:txBody>
      </p:sp>
      <p:sp>
        <p:nvSpPr>
          <p:cNvPr id="6" name="슬라이드 번호 개체 틀 5"/>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199503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5" name="바닥글 개체 틀 4"/>
          <p:cNvSpPr>
            <a:spLocks noGrp="1"/>
          </p:cNvSpPr>
          <p:nvPr>
            <p:ph type="ftr" sz="quarter" idx="11"/>
          </p:nvPr>
        </p:nvSpPr>
        <p:spPr/>
        <p:txBody>
          <a:bodyPr/>
          <a:lstStyle/>
          <a:p>
            <a:endParaRPr lang="ko-KR" altLang="en-US" dirty="0"/>
          </a:p>
        </p:txBody>
      </p:sp>
      <p:sp>
        <p:nvSpPr>
          <p:cNvPr id="6" name="슬라이드 번호 개체 틀 5"/>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2357635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6" name="바닥글 개체 틀 5"/>
          <p:cNvSpPr>
            <a:spLocks noGrp="1"/>
          </p:cNvSpPr>
          <p:nvPr>
            <p:ph type="ftr" sz="quarter" idx="11"/>
          </p:nvPr>
        </p:nvSpPr>
        <p:spPr/>
        <p:txBody>
          <a:bodyPr/>
          <a:lstStyle/>
          <a:p>
            <a:endParaRPr lang="ko-KR" altLang="en-US" dirty="0"/>
          </a:p>
        </p:txBody>
      </p:sp>
      <p:sp>
        <p:nvSpPr>
          <p:cNvPr id="7" name="슬라이드 번호 개체 틀 6"/>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260015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8" name="바닥글 개체 틀 7"/>
          <p:cNvSpPr>
            <a:spLocks noGrp="1"/>
          </p:cNvSpPr>
          <p:nvPr>
            <p:ph type="ftr" sz="quarter" idx="11"/>
          </p:nvPr>
        </p:nvSpPr>
        <p:spPr/>
        <p:txBody>
          <a:bodyPr/>
          <a:lstStyle/>
          <a:p>
            <a:endParaRPr lang="ko-KR" altLang="en-US" dirty="0"/>
          </a:p>
        </p:txBody>
      </p:sp>
      <p:sp>
        <p:nvSpPr>
          <p:cNvPr id="9" name="슬라이드 번호 개체 틀 8"/>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276018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4" name="바닥글 개체 틀 3"/>
          <p:cNvSpPr>
            <a:spLocks noGrp="1"/>
          </p:cNvSpPr>
          <p:nvPr>
            <p:ph type="ftr" sz="quarter" idx="11"/>
          </p:nvPr>
        </p:nvSpPr>
        <p:spPr/>
        <p:txBody>
          <a:bodyPr/>
          <a:lstStyle/>
          <a:p>
            <a:endParaRPr lang="ko-KR" altLang="en-US" dirty="0"/>
          </a:p>
        </p:txBody>
      </p:sp>
      <p:sp>
        <p:nvSpPr>
          <p:cNvPr id="5" name="슬라이드 번호 개체 틀 4"/>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299876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3" name="바닥글 개체 틀 2"/>
          <p:cNvSpPr>
            <a:spLocks noGrp="1"/>
          </p:cNvSpPr>
          <p:nvPr>
            <p:ph type="ftr" sz="quarter" idx="11"/>
          </p:nvPr>
        </p:nvSpPr>
        <p:spPr/>
        <p:txBody>
          <a:bodyPr/>
          <a:lstStyle/>
          <a:p>
            <a:endParaRPr lang="ko-KR" altLang="en-US" dirty="0"/>
          </a:p>
        </p:txBody>
      </p:sp>
      <p:sp>
        <p:nvSpPr>
          <p:cNvPr id="4" name="슬라이드 번호 개체 틀 3"/>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239235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73050"/>
            <a:ext cx="300831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6" name="바닥글 개체 틀 5"/>
          <p:cNvSpPr>
            <a:spLocks noGrp="1"/>
          </p:cNvSpPr>
          <p:nvPr>
            <p:ph type="ftr" sz="quarter" idx="11"/>
          </p:nvPr>
        </p:nvSpPr>
        <p:spPr/>
        <p:txBody>
          <a:bodyPr/>
          <a:lstStyle/>
          <a:p>
            <a:endParaRPr lang="ko-KR" altLang="en-US" dirty="0"/>
          </a:p>
        </p:txBody>
      </p:sp>
      <p:sp>
        <p:nvSpPr>
          <p:cNvPr id="7" name="슬라이드 번호 개체 틀 6"/>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1745445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1"/>
            <a:ext cx="54864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dirty="0"/>
          </a:p>
        </p:txBody>
      </p:sp>
      <p:sp>
        <p:nvSpPr>
          <p:cNvPr id="4" name="텍스트 개체 틀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DEA84C78-9ABB-4FA7-BC43-CEF1574A8CEF}" type="datetimeFigureOut">
              <a:rPr lang="ko-KR" altLang="en-US" smtClean="0"/>
              <a:t>2018-11-30</a:t>
            </a:fld>
            <a:endParaRPr lang="ko-KR" altLang="en-US" dirty="0"/>
          </a:p>
        </p:txBody>
      </p:sp>
      <p:sp>
        <p:nvSpPr>
          <p:cNvPr id="6" name="바닥글 개체 틀 5"/>
          <p:cNvSpPr>
            <a:spLocks noGrp="1"/>
          </p:cNvSpPr>
          <p:nvPr>
            <p:ph type="ftr" sz="quarter" idx="11"/>
          </p:nvPr>
        </p:nvSpPr>
        <p:spPr/>
        <p:txBody>
          <a:bodyPr/>
          <a:lstStyle/>
          <a:p>
            <a:endParaRPr lang="ko-KR" altLang="en-US" dirty="0"/>
          </a:p>
        </p:txBody>
      </p:sp>
      <p:sp>
        <p:nvSpPr>
          <p:cNvPr id="7" name="슬라이드 번호 개체 틀 6"/>
          <p:cNvSpPr>
            <a:spLocks noGrp="1"/>
          </p:cNvSpPr>
          <p:nvPr>
            <p:ph type="sldNum" sz="quarter" idx="12"/>
          </p:nvPr>
        </p:nvSpPr>
        <p:spPr/>
        <p:txBody>
          <a:body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303503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84C78-9ABB-4FA7-BC43-CEF1574A8CEF}" type="datetimeFigureOut">
              <a:rPr lang="ko-KR" altLang="en-US" smtClean="0"/>
              <a:t>2018-11-30</a:t>
            </a:fld>
            <a:endParaRPr lang="ko-KR" altLang="en-US" dirty="0"/>
          </a:p>
        </p:txBody>
      </p:sp>
      <p:sp>
        <p:nvSpPr>
          <p:cNvPr id="5" name="바닥글 개체 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dirty="0"/>
          </a:p>
        </p:txBody>
      </p:sp>
      <p:sp>
        <p:nvSpPr>
          <p:cNvPr id="6" name="슬라이드 번호 개체 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F2885-E01D-4DC3-A128-64798A050CE8}" type="slidenum">
              <a:rPr lang="ko-KR" altLang="en-US" smtClean="0"/>
              <a:t>‹#›</a:t>
            </a:fld>
            <a:endParaRPr lang="ko-KR" altLang="en-US" dirty="0"/>
          </a:p>
        </p:txBody>
      </p:sp>
    </p:spTree>
    <p:extLst>
      <p:ext uri="{BB962C8B-B14F-4D97-AF65-F5344CB8AC3E}">
        <p14:creationId xmlns:p14="http://schemas.microsoft.com/office/powerpoint/2010/main" val="573147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 id="2147483696" r:id="rId13"/>
    <p:sldLayoutId id="2147483697" r:id="rId14"/>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1.emf"/><Relationship Id="rId4" Type="http://schemas.openxmlformats.org/officeDocument/2006/relationships/image" Target="../media/image10.emf"/><Relationship Id="rId9" Type="http://schemas.openxmlformats.org/officeDocument/2006/relationships/image" Target="../media/image15.emf"/></Relationships>
</file>

<file path=ppt/slides/_rels/slide2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23.emf"/><Relationship Id="rId4" Type="http://schemas.openxmlformats.org/officeDocument/2006/relationships/image" Target="../media/image4.emf"/><Relationship Id="rId9" Type="http://schemas.openxmlformats.org/officeDocument/2006/relationships/image" Target="../media/image22.emf"/></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3" cstate="print">
            <a:lum contrast="20000"/>
            <a:extLst>
              <a:ext uri="{28A0092B-C50C-407E-A947-70E740481C1C}">
                <a14:useLocalDpi xmlns:a14="http://schemas.microsoft.com/office/drawing/2010/main" val="0"/>
              </a:ext>
            </a:extLst>
          </a:blip>
          <a:srcRect t="22918" b="42396"/>
          <a:stretch/>
        </p:blipFill>
        <p:spPr>
          <a:xfrm>
            <a:off x="-24348" y="0"/>
            <a:ext cx="9198000" cy="4219739"/>
          </a:xfrm>
          <a:prstGeom prst="rect">
            <a:avLst/>
          </a:prstGeom>
        </p:spPr>
      </p:pic>
      <p:sp>
        <p:nvSpPr>
          <p:cNvPr id="30" name="직사각형 29"/>
          <p:cNvSpPr/>
          <p:nvPr/>
        </p:nvSpPr>
        <p:spPr>
          <a:xfrm>
            <a:off x="3839267" y="5615102"/>
            <a:ext cx="2122953" cy="400110"/>
          </a:xfrm>
          <a:prstGeom prst="rect">
            <a:avLst/>
          </a:prstGeom>
        </p:spPr>
        <p:txBody>
          <a:bodyPr wrap="none">
            <a:spAutoFit/>
          </a:bodyPr>
          <a:lstStyle/>
          <a:p>
            <a:r>
              <a:rPr lang="en-US" altLang="ko-KR" sz="2000" b="1" dirty="0">
                <a:solidFill>
                  <a:schemeClr val="tx1">
                    <a:lumMod val="65000"/>
                    <a:lumOff val="35000"/>
                  </a:schemeClr>
                </a:solidFill>
                <a:latin typeface="Arial" panose="020B0604020202020204" pitchFamily="34" charset="0"/>
                <a:ea typeface="+mj-ea"/>
                <a:cs typeface="Arial" panose="020B0604020202020204" pitchFamily="34" charset="0"/>
              </a:rPr>
              <a:t>December 2018</a:t>
            </a:r>
          </a:p>
        </p:txBody>
      </p:sp>
      <p:cxnSp>
        <p:nvCxnSpPr>
          <p:cNvPr id="57" name="직선 연결선 56"/>
          <p:cNvCxnSpPr>
            <a:stCxn id="2" idx="1"/>
          </p:cNvCxnSpPr>
          <p:nvPr/>
        </p:nvCxnSpPr>
        <p:spPr>
          <a:xfrm flipV="1">
            <a:off x="-24348" y="531957"/>
            <a:ext cx="1336879" cy="1577914"/>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p:nvCxnSpPr>
        <p:spPr>
          <a:xfrm flipV="1">
            <a:off x="1340399" y="3123421"/>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a:xfrm flipV="1">
            <a:off x="2647578" y="1"/>
            <a:ext cx="929636" cy="1100071"/>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60" name="직선 연결선 59"/>
          <p:cNvCxnSpPr/>
          <p:nvPr/>
        </p:nvCxnSpPr>
        <p:spPr>
          <a:xfrm flipV="1">
            <a:off x="5452914" y="2990931"/>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61" name="직선 연결선 60"/>
          <p:cNvCxnSpPr/>
          <p:nvPr/>
        </p:nvCxnSpPr>
        <p:spPr>
          <a:xfrm flipV="1">
            <a:off x="8440082" y="1959429"/>
            <a:ext cx="792889" cy="897574"/>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62" name="직선 연결선 61"/>
          <p:cNvCxnSpPr/>
          <p:nvPr/>
        </p:nvCxnSpPr>
        <p:spPr>
          <a:xfrm flipV="1">
            <a:off x="5974032" y="0"/>
            <a:ext cx="691733" cy="86606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grpSp>
        <p:nvGrpSpPr>
          <p:cNvPr id="7" name="그룹 6"/>
          <p:cNvGrpSpPr/>
          <p:nvPr/>
        </p:nvGrpSpPr>
        <p:grpSpPr>
          <a:xfrm>
            <a:off x="5105107" y="4445367"/>
            <a:ext cx="3743136" cy="631066"/>
            <a:chOff x="4133664" y="5284700"/>
            <a:chExt cx="3743136" cy="631066"/>
          </a:xfrm>
        </p:grpSpPr>
        <p:sp>
          <p:nvSpPr>
            <p:cNvPr id="36" name="타원 35"/>
            <p:cNvSpPr/>
            <p:nvPr/>
          </p:nvSpPr>
          <p:spPr>
            <a:xfrm>
              <a:off x="5694323" y="5285115"/>
              <a:ext cx="610644" cy="61999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38" name="그룹 85"/>
            <p:cNvGrpSpPr/>
            <p:nvPr/>
          </p:nvGrpSpPr>
          <p:grpSpPr>
            <a:xfrm>
              <a:off x="4133664" y="5284700"/>
              <a:ext cx="3743136" cy="631066"/>
              <a:chOff x="4843070" y="4075231"/>
              <a:chExt cx="4902687" cy="826558"/>
            </a:xfrm>
          </p:grpSpPr>
          <p:sp>
            <p:nvSpPr>
              <p:cNvPr id="39" name="타원 76"/>
              <p:cNvSpPr/>
              <p:nvPr/>
            </p:nvSpPr>
            <p:spPr>
              <a:xfrm>
                <a:off x="4843070" y="4075231"/>
                <a:ext cx="799809" cy="81205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0" name="타원 77"/>
              <p:cNvSpPr/>
              <p:nvPr/>
            </p:nvSpPr>
            <p:spPr>
              <a:xfrm>
                <a:off x="8945947" y="4089733"/>
                <a:ext cx="799810" cy="81205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1" name="타원 78"/>
              <p:cNvSpPr/>
              <p:nvPr/>
            </p:nvSpPr>
            <p:spPr>
              <a:xfrm>
                <a:off x="5858495" y="4075231"/>
                <a:ext cx="799809" cy="81205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2" name="타원 79"/>
              <p:cNvSpPr/>
              <p:nvPr/>
            </p:nvSpPr>
            <p:spPr>
              <a:xfrm>
                <a:off x="7917251" y="4089734"/>
                <a:ext cx="799808" cy="812055"/>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43" name="그림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150" y="4137537"/>
                <a:ext cx="556915" cy="687442"/>
              </a:xfrm>
              <a:prstGeom prst="rect">
                <a:avLst/>
              </a:prstGeom>
            </p:spPr>
          </p:pic>
          <p:pic>
            <p:nvPicPr>
              <p:cNvPr id="44" name="그림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7635" y="4199518"/>
                <a:ext cx="423413" cy="545413"/>
              </a:xfrm>
              <a:prstGeom prst="rect">
                <a:avLst/>
              </a:prstGeom>
            </p:spPr>
          </p:pic>
          <p:pic>
            <p:nvPicPr>
              <p:cNvPr id="45" name="그림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741" y="4141317"/>
                <a:ext cx="452379" cy="661814"/>
              </a:xfrm>
              <a:prstGeom prst="rect">
                <a:avLst/>
              </a:prstGeom>
            </p:spPr>
          </p:pic>
          <p:pic>
            <p:nvPicPr>
              <p:cNvPr id="46" name="그림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021" y="4204194"/>
                <a:ext cx="484272" cy="569732"/>
              </a:xfrm>
              <a:prstGeom prst="rect">
                <a:avLst/>
              </a:prstGeom>
            </p:spPr>
          </p:pic>
        </p:grpSp>
        <p:pic>
          <p:nvPicPr>
            <p:cNvPr id="47" name="그림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7487" y="5397683"/>
              <a:ext cx="417246" cy="380232"/>
            </a:xfrm>
            <a:prstGeom prst="rect">
              <a:avLst/>
            </a:prstGeom>
          </p:spPr>
        </p:pic>
      </p:grpSp>
      <p:sp>
        <p:nvSpPr>
          <p:cNvPr id="26" name="직사각형 25"/>
          <p:cNvSpPr/>
          <p:nvPr/>
        </p:nvSpPr>
        <p:spPr>
          <a:xfrm>
            <a:off x="603850" y="2178731"/>
            <a:ext cx="8504655" cy="1200329"/>
          </a:xfrm>
          <a:prstGeom prst="rect">
            <a:avLst/>
          </a:prstGeom>
          <a:scene3d>
            <a:camera prst="obliqueBottomRight"/>
            <a:lightRig rig="threePt" dir="t"/>
          </a:scene3d>
        </p:spPr>
        <p:txBody>
          <a:bodyPr wrap="square">
            <a:spAutoFit/>
            <a:sp3d/>
          </a:bodyPr>
          <a:lstStyle/>
          <a:p>
            <a:pPr latinLnBrk="0">
              <a:spcBef>
                <a:spcPts val="0"/>
              </a:spcBef>
            </a:pPr>
            <a:r>
              <a:rPr lang="en-US" altLang="ko-KR" sz="3600" b="1"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Helvetica" panose="020B0604020202020204" pitchFamily="34" charset="0"/>
                <a:cs typeface="Helvetica" panose="020B0604020202020204" pitchFamily="34" charset="0"/>
              </a:rPr>
              <a:t>KHNP’s Supply Chain &amp;</a:t>
            </a:r>
            <a:r>
              <a:rPr lang="ko-KR" altLang="en-US" sz="3600" b="1"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Helvetica" panose="020B0604020202020204" pitchFamily="34" charset="0"/>
                <a:cs typeface="Helvetica" panose="020B0604020202020204" pitchFamily="34" charset="0"/>
              </a:rPr>
              <a:t> </a:t>
            </a:r>
            <a:r>
              <a:rPr lang="en-US" altLang="ko-KR" sz="3600" b="1"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Helvetica" panose="020B0604020202020204" pitchFamily="34" charset="0"/>
                <a:cs typeface="Helvetica" panose="020B0604020202020204" pitchFamily="34" charset="0"/>
              </a:rPr>
              <a:t>Procurement</a:t>
            </a:r>
            <a:r>
              <a:rPr lang="ko-KR" altLang="en-US" sz="3600" b="1"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Helvetica" panose="020B0604020202020204" pitchFamily="34" charset="0"/>
                <a:cs typeface="Helvetica" panose="020B0604020202020204" pitchFamily="34" charset="0"/>
              </a:rPr>
              <a:t> </a:t>
            </a:r>
            <a:r>
              <a:rPr lang="en-US" altLang="ko-KR" sz="3600" b="1"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Helvetica" panose="020B0604020202020204" pitchFamily="34" charset="0"/>
                <a:cs typeface="Helvetica" panose="020B0604020202020204" pitchFamily="34" charset="0"/>
              </a:rPr>
              <a:t>Management </a:t>
            </a:r>
            <a:endParaRPr lang="en-US" altLang="ko-KR" sz="3600" b="1"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latin typeface="Helvetica" panose="020B0604020202020204" pitchFamily="34" charset="0"/>
              <a:ea typeface="+mj-ea"/>
              <a:cs typeface="Helvetica" panose="020B0604020202020204" pitchFamily="34" charset="0"/>
            </a:endParaRPr>
          </a:p>
        </p:txBody>
      </p:sp>
      <p:cxnSp>
        <p:nvCxnSpPr>
          <p:cNvPr id="24" name="직선 연결선 23"/>
          <p:cNvCxnSpPr/>
          <p:nvPr/>
        </p:nvCxnSpPr>
        <p:spPr>
          <a:xfrm>
            <a:off x="1039691" y="1019636"/>
            <a:ext cx="0" cy="17711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0" name="그림 69"/>
          <p:cNvPicPr>
            <a:picLocks noChangeAspect="1"/>
          </p:cNvPicPr>
          <p:nvPr/>
        </p:nvPicPr>
        <p:blipFill>
          <a:blip r:embed="rId9"/>
          <a:stretch>
            <a:fillRect/>
          </a:stretch>
        </p:blipFill>
        <p:spPr>
          <a:xfrm>
            <a:off x="7308690" y="6381328"/>
            <a:ext cx="1766871" cy="337245"/>
          </a:xfrm>
          <a:prstGeom prst="rect">
            <a:avLst/>
          </a:prstGeom>
        </p:spPr>
      </p:pic>
    </p:spTree>
    <p:extLst>
      <p:ext uri="{BB962C8B-B14F-4D97-AF65-F5344CB8AC3E}">
        <p14:creationId xmlns:p14="http://schemas.microsoft.com/office/powerpoint/2010/main" val="216409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594599"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75881" y="1339153"/>
              <a:ext cx="1847589"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Quality </a:t>
              </a:r>
            </a:p>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Evaluation</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1"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 Qualification Process</a:t>
            </a:r>
          </a:p>
        </p:txBody>
      </p:sp>
      <p:pic>
        <p:nvPicPr>
          <p:cNvPr id="139" name="그림 138"/>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07704" y="464887"/>
            <a:ext cx="1793200" cy="569196"/>
          </a:xfrm>
          <a:prstGeom prst="rect">
            <a:avLst/>
          </a:prstGeom>
        </p:spPr>
      </p:pic>
      <p:sp>
        <p:nvSpPr>
          <p:cNvPr id="142" name="TextBox 141"/>
          <p:cNvSpPr txBox="1"/>
          <p:nvPr/>
        </p:nvSpPr>
        <p:spPr>
          <a:xfrm>
            <a:off x="1956852" y="566299"/>
            <a:ext cx="904415"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Criteria</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graphicFrame>
        <p:nvGraphicFramePr>
          <p:cNvPr id="17" name="표 16"/>
          <p:cNvGraphicFramePr>
            <a:graphicFrameLocks noGrp="1"/>
          </p:cNvGraphicFramePr>
          <p:nvPr>
            <p:extLst>
              <p:ext uri="{D42A27DB-BD31-4B8C-83A1-F6EECF244321}">
                <p14:modId xmlns:p14="http://schemas.microsoft.com/office/powerpoint/2010/main" val="1320730790"/>
              </p:ext>
            </p:extLst>
          </p:nvPr>
        </p:nvGraphicFramePr>
        <p:xfrm>
          <a:off x="1907704" y="1124744"/>
          <a:ext cx="6984776" cy="3003227"/>
        </p:xfrm>
        <a:graphic>
          <a:graphicData uri="http://schemas.openxmlformats.org/drawingml/2006/table">
            <a:tbl>
              <a:tblPr>
                <a:tableStyleId>{2D5ABB26-0587-4C30-8999-92F81FD0307C}</a:tableStyleId>
              </a:tblPr>
              <a:tblGrid>
                <a:gridCol w="1423544">
                  <a:extLst>
                    <a:ext uri="{9D8B030D-6E8A-4147-A177-3AD203B41FA5}">
                      <a16:colId xmlns:a16="http://schemas.microsoft.com/office/drawing/2014/main" val="20000"/>
                    </a:ext>
                  </a:extLst>
                </a:gridCol>
                <a:gridCol w="2780616">
                  <a:extLst>
                    <a:ext uri="{9D8B030D-6E8A-4147-A177-3AD203B41FA5}">
                      <a16:colId xmlns:a16="http://schemas.microsoft.com/office/drawing/2014/main" val="20002"/>
                    </a:ext>
                  </a:extLst>
                </a:gridCol>
                <a:gridCol w="2780616">
                  <a:extLst>
                    <a:ext uri="{9D8B030D-6E8A-4147-A177-3AD203B41FA5}">
                      <a16:colId xmlns:a16="http://schemas.microsoft.com/office/drawing/2014/main" val="20005"/>
                    </a:ext>
                  </a:extLst>
                </a:gridCol>
              </a:tblGrid>
              <a:tr h="796530">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1" kern="1200" spc="20" baseline="0" dirty="0">
                          <a:solidFill>
                            <a:srgbClr val="0000FF"/>
                          </a:solidFill>
                          <a:latin typeface="Arial" panose="020B0604020202020204" pitchFamily="34" charset="0"/>
                          <a:ea typeface="Tahoma" pitchFamily="34" charset="0"/>
                          <a:cs typeface="Arial" panose="020B0604020202020204" pitchFamily="34" charset="0"/>
                        </a:rPr>
                        <a:t>Quality Class</a:t>
                      </a:r>
                    </a:p>
                  </a:txBody>
                  <a:tcPr marL="33300" marR="33300" marT="30977" marB="30977"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1" i="0" u="none" strike="noStrike" spc="20" baseline="0" dirty="0">
                          <a:solidFill>
                            <a:srgbClr val="0000FF"/>
                          </a:solidFill>
                          <a:effectLst/>
                          <a:latin typeface="Arial" panose="020B0604020202020204" pitchFamily="34" charset="0"/>
                          <a:ea typeface="굴림" pitchFamily="50" charset="-127"/>
                          <a:cs typeface="Arial" panose="020B0604020202020204" pitchFamily="34" charset="0"/>
                        </a:rPr>
                        <a:t>Qualified</a:t>
                      </a:r>
                      <a:endParaRPr lang="ko-KR" altLang="en-US" sz="1300" b="1" i="0" u="none" strike="noStrike" spc="20" baseline="0" dirty="0">
                        <a:solidFill>
                          <a:srgbClr val="0000FF"/>
                        </a:solidFill>
                        <a:effectLst/>
                        <a:latin typeface="Arial" panose="020B0604020202020204" pitchFamily="34" charset="0"/>
                        <a:ea typeface="굴림" pitchFamily="50" charset="-127"/>
                        <a:cs typeface="Arial" panose="020B0604020202020204" pitchFamily="34" charset="0"/>
                      </a:endParaRPr>
                    </a:p>
                  </a:txBody>
                  <a:tcPr marL="33300" marR="33300" marT="30977" marB="30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n-US" altLang="ko-KR" sz="1300" b="1" i="0" u="none" strike="noStrike" spc="20" baseline="0" dirty="0">
                          <a:solidFill>
                            <a:srgbClr val="0000FF"/>
                          </a:solidFill>
                          <a:effectLst/>
                          <a:latin typeface="Arial" panose="020B0604020202020204" pitchFamily="34" charset="0"/>
                          <a:ea typeface="굴림" pitchFamily="50" charset="-127"/>
                          <a:cs typeface="Arial" panose="020B0604020202020204" pitchFamily="34" charset="0"/>
                        </a:rPr>
                        <a:t>Disqualified</a:t>
                      </a:r>
                      <a:endParaRPr lang="ko-KR" altLang="en-US" sz="1300" b="1" i="0" u="none" strike="noStrike" spc="20" baseline="0" dirty="0">
                        <a:solidFill>
                          <a:srgbClr val="0000FF"/>
                        </a:solidFill>
                        <a:effectLst/>
                        <a:latin typeface="Arial" panose="020B0604020202020204" pitchFamily="34" charset="0"/>
                        <a:ea typeface="굴림" pitchFamily="50" charset="-127"/>
                        <a:cs typeface="Arial" panose="020B0604020202020204" pitchFamily="34" charset="0"/>
                      </a:endParaRPr>
                    </a:p>
                  </a:txBody>
                  <a:tcPr marL="33300" marR="33300" marT="30977" marB="3097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945056561"/>
                  </a:ext>
                </a:extLst>
              </a:tr>
              <a:tr h="1062611">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kern="1200" spc="20" baseline="0" dirty="0">
                          <a:solidFill>
                            <a:schemeClr val="tx1"/>
                          </a:solidFill>
                          <a:latin typeface="Tahoma" pitchFamily="34" charset="0"/>
                          <a:ea typeface="Tahoma" pitchFamily="34" charset="0"/>
                          <a:cs typeface="Tahoma" pitchFamily="34" charset="0"/>
                        </a:rPr>
                        <a:t>Q</a:t>
                      </a:r>
                    </a:p>
                  </a:txBody>
                  <a:tcPr marL="33300" marR="33300" marT="30977" marB="30977"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Score : Higher than 80</a:t>
                      </a:r>
                    </a:p>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No unsatisfactory case among critical question(*)</a:t>
                      </a:r>
                    </a:p>
                  </a:txBody>
                  <a:tcPr marL="33300" marR="33300" marT="30977" marB="30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Score : Lower than 80</a:t>
                      </a:r>
                    </a:p>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More than one(1) unsatisfactory case among critical question</a:t>
                      </a:r>
                    </a:p>
                  </a:txBody>
                  <a:tcPr marL="33300" marR="33300" marT="30977" marB="3097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144086">
                <a:tc>
                  <a:txBody>
                    <a:bodyPr/>
                    <a:lstStyle/>
                    <a:p>
                      <a:pPr algn="ctr"/>
                      <a:r>
                        <a:rPr lang="en-US" altLang="ko-KR" sz="1300" spc="20" dirty="0">
                          <a:latin typeface="Tahoma" pitchFamily="34" charset="0"/>
                          <a:ea typeface="Tahoma" pitchFamily="34" charset="0"/>
                          <a:cs typeface="Tahoma" pitchFamily="34" charset="0"/>
                        </a:rPr>
                        <a:t> A(T,R)</a:t>
                      </a:r>
                      <a:endParaRPr lang="ko-KR" altLang="en-US" sz="1300" spc="20" dirty="0">
                        <a:latin typeface="Tahoma" pitchFamily="34" charset="0"/>
                        <a:ea typeface="굴림" pitchFamily="50" charset="-127"/>
                        <a:cs typeface="Tahoma" pitchFamily="34" charset="0"/>
                      </a:endParaRPr>
                    </a:p>
                  </a:txBody>
                  <a:tcPr marL="33300" marR="33300" marT="30977" marB="30977"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Score : Higher than 70</a:t>
                      </a:r>
                    </a:p>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No unsatisfactory case among critical question</a:t>
                      </a:r>
                    </a:p>
                  </a:txBody>
                  <a:tcPr marL="33300" marR="33300" marT="30977" marB="30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Score : Lower than 70</a:t>
                      </a:r>
                    </a:p>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More than one(1) unsatisfactory case among critical question</a:t>
                      </a:r>
                    </a:p>
                  </a:txBody>
                  <a:tcPr marL="33300" marR="33300" marT="30977" marB="3097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8" name="TextBox 17"/>
          <p:cNvSpPr txBox="1"/>
          <p:nvPr/>
        </p:nvSpPr>
        <p:spPr>
          <a:xfrm>
            <a:off x="1985938" y="4293096"/>
            <a:ext cx="7158062" cy="1815882"/>
          </a:xfrm>
          <a:prstGeom prst="rect">
            <a:avLst/>
          </a:prstGeom>
          <a:noFill/>
        </p:spPr>
        <p:txBody>
          <a:bodyPr wrap="square" rtlCol="0">
            <a:spAutoFit/>
          </a:bodyPr>
          <a:lstStyle/>
          <a:p>
            <a:pPr marL="285750" indent="-285750">
              <a:buFont typeface="Wingdings" panose="05000000000000000000" pitchFamily="2" charset="2"/>
              <a:buChar char="Ø"/>
            </a:pPr>
            <a:r>
              <a:rPr lang="en-US" altLang="ko-KR" sz="1600" b="1" dirty="0">
                <a:latin typeface="+mn-ea"/>
              </a:rPr>
              <a:t>KHNP assigns the important requirement as critical question such as independence of quality department, CFSI Prevention Process etc.</a:t>
            </a:r>
          </a:p>
          <a:p>
            <a:endParaRPr lang="en-US" altLang="ko-KR" sz="1600" b="1" dirty="0">
              <a:latin typeface="+mn-ea"/>
            </a:endParaRPr>
          </a:p>
          <a:p>
            <a:pPr marL="285750" indent="-285750">
              <a:buFont typeface="Wingdings" panose="05000000000000000000" pitchFamily="2" charset="2"/>
              <a:buChar char="Ø"/>
            </a:pPr>
            <a:r>
              <a:rPr lang="en-US" altLang="ko-KR" sz="1600" b="1" dirty="0">
                <a:latin typeface="+mn-ea"/>
              </a:rPr>
              <a:t>Even though ASME NQA-1 and ISO9001 quality systems are different, those differences can be adjusted through minor modification in the quality system as European suppliers have well established quality system </a:t>
            </a:r>
          </a:p>
        </p:txBody>
      </p:sp>
    </p:spTree>
    <p:extLst>
      <p:ext uri="{BB962C8B-B14F-4D97-AF65-F5344CB8AC3E}">
        <p14:creationId xmlns:p14="http://schemas.microsoft.com/office/powerpoint/2010/main" val="411089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594599"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75881" y="1339153"/>
              <a:ext cx="1847589"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altLang="ko-KR" spc="0" dirty="0">
                  <a:solidFill>
                    <a:schemeClr val="bg1"/>
                  </a:solidFill>
                  <a:latin typeface="Helvetica" panose="020B0604020202020204" charset="0"/>
                  <a:ea typeface="나눔바른고딕 Light" panose="020B0603020101020101" pitchFamily="50" charset="-127"/>
                  <a:cs typeface="Helvetica" panose="020B0604020202020204" charset="0"/>
                </a:rPr>
                <a:t>Technical Evaluation</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1"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 Qualification Process</a:t>
            </a:r>
          </a:p>
        </p:txBody>
      </p:sp>
      <p:grpSp>
        <p:nvGrpSpPr>
          <p:cNvPr id="2" name="그룹 1"/>
          <p:cNvGrpSpPr/>
          <p:nvPr/>
        </p:nvGrpSpPr>
        <p:grpSpPr>
          <a:xfrm>
            <a:off x="1763688" y="1052736"/>
            <a:ext cx="7308304" cy="1418834"/>
            <a:chOff x="1763688" y="1079024"/>
            <a:chExt cx="7308304" cy="1418834"/>
          </a:xfrm>
        </p:grpSpPr>
        <p:sp>
          <p:nvSpPr>
            <p:cNvPr id="165" name="모서리가 둥근 직사각형 164"/>
            <p:cNvSpPr/>
            <p:nvPr/>
          </p:nvSpPr>
          <p:spPr>
            <a:xfrm>
              <a:off x="1763688" y="1079024"/>
              <a:ext cx="6752363" cy="1418834"/>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166" name="TextBox 165"/>
            <p:cNvSpPr txBox="1"/>
            <p:nvPr/>
          </p:nvSpPr>
          <p:spPr>
            <a:xfrm>
              <a:off x="1979712" y="1238280"/>
              <a:ext cx="7092280" cy="1200329"/>
            </a:xfrm>
            <a:prstGeom prst="rect">
              <a:avLst/>
            </a:prstGeom>
            <a:noFill/>
          </p:spPr>
          <p:txBody>
            <a:bodyPr wrap="square" rtlCol="0">
              <a:spAutoFit/>
            </a:bodyPr>
            <a:lstStyle/>
            <a:p>
              <a:pPr marL="285750" indent="-285750">
                <a:buFont typeface="Wingdings" panose="05000000000000000000" pitchFamily="2" charset="2"/>
                <a:buChar char="u"/>
              </a:pPr>
              <a:r>
                <a:rPr lang="en-US" altLang="ko-KR"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Technical Specification</a:t>
              </a:r>
            </a:p>
            <a:p>
              <a:r>
                <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  - Essential Certificate(ASME N, NPT, NS, NV)</a:t>
              </a:r>
            </a:p>
            <a:p>
              <a:r>
                <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  - Design, Manufacturing, Material &amp; Test Requirements </a:t>
              </a:r>
            </a:p>
            <a:p>
              <a:r>
                <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    stipulated in the technical specification</a:t>
              </a:r>
              <a:r>
                <a:rPr lang="en-US" altLang="ko-KR"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 </a:t>
              </a:r>
              <a:endPar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endParaRPr>
            </a:p>
          </p:txBody>
        </p:sp>
      </p:grpSp>
      <p:pic>
        <p:nvPicPr>
          <p:cNvPr id="139" name="그림 138"/>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07704" y="464887"/>
            <a:ext cx="1793200" cy="569196"/>
          </a:xfrm>
          <a:prstGeom prst="rect">
            <a:avLst/>
          </a:prstGeom>
        </p:spPr>
      </p:pic>
      <p:sp>
        <p:nvSpPr>
          <p:cNvPr id="142" name="TextBox 141"/>
          <p:cNvSpPr txBox="1"/>
          <p:nvPr/>
        </p:nvSpPr>
        <p:spPr>
          <a:xfrm>
            <a:off x="1956852" y="566299"/>
            <a:ext cx="731290"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Basis</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grpSp>
        <p:nvGrpSpPr>
          <p:cNvPr id="24" name="그룹 23"/>
          <p:cNvGrpSpPr/>
          <p:nvPr/>
        </p:nvGrpSpPr>
        <p:grpSpPr>
          <a:xfrm>
            <a:off x="1800200" y="2492896"/>
            <a:ext cx="7308304" cy="957404"/>
            <a:chOff x="1763688" y="1079024"/>
            <a:chExt cx="7308304" cy="1224136"/>
          </a:xfrm>
        </p:grpSpPr>
        <p:sp>
          <p:nvSpPr>
            <p:cNvPr id="25" name="모서리가 둥근 직사각형 24"/>
            <p:cNvSpPr/>
            <p:nvPr/>
          </p:nvSpPr>
          <p:spPr>
            <a:xfrm>
              <a:off x="1763688" y="1079024"/>
              <a:ext cx="6752363" cy="1224136"/>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26" name="TextBox 25"/>
            <p:cNvSpPr txBox="1"/>
            <p:nvPr/>
          </p:nvSpPr>
          <p:spPr>
            <a:xfrm>
              <a:off x="1979712" y="1079024"/>
              <a:ext cx="7092280" cy="1180569"/>
            </a:xfrm>
            <a:prstGeom prst="rect">
              <a:avLst/>
            </a:prstGeom>
            <a:noFill/>
          </p:spPr>
          <p:txBody>
            <a:bodyPr wrap="square" rtlCol="0">
              <a:spAutoFit/>
            </a:bodyPr>
            <a:lstStyle/>
            <a:p>
              <a:pPr marL="285750" indent="-285750">
                <a:buFont typeface="Wingdings" panose="05000000000000000000" pitchFamily="2" charset="2"/>
                <a:buChar char="u"/>
              </a:pPr>
              <a:r>
                <a:rPr lang="en-US" altLang="ko-KR"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Design</a:t>
              </a:r>
            </a:p>
            <a:p>
              <a:r>
                <a:rPr lang="en-US" altLang="ko-KR" dirty="0">
                  <a:latin typeface="굴림체" pitchFamily="49" charset="-127"/>
                  <a:ea typeface="굴림체" pitchFamily="49" charset="-127"/>
                </a:rPr>
                <a:t> </a:t>
              </a:r>
              <a:r>
                <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 Experience, Capability(Program, Drawing &amp; Calculation)</a:t>
              </a:r>
            </a:p>
            <a:p>
              <a:r>
                <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  - Qualified Manpower, Code &amp; Standard, R&amp;D Center</a:t>
              </a:r>
            </a:p>
          </p:txBody>
        </p:sp>
      </p:grpSp>
      <p:grpSp>
        <p:nvGrpSpPr>
          <p:cNvPr id="27" name="그룹 26"/>
          <p:cNvGrpSpPr/>
          <p:nvPr/>
        </p:nvGrpSpPr>
        <p:grpSpPr>
          <a:xfrm>
            <a:off x="1835696" y="3501008"/>
            <a:ext cx="7308304" cy="792088"/>
            <a:chOff x="1763688" y="1079024"/>
            <a:chExt cx="7308304" cy="1224136"/>
          </a:xfrm>
        </p:grpSpPr>
        <p:sp>
          <p:nvSpPr>
            <p:cNvPr id="28" name="모서리가 둥근 직사각형 27"/>
            <p:cNvSpPr/>
            <p:nvPr/>
          </p:nvSpPr>
          <p:spPr>
            <a:xfrm>
              <a:off x="1763688" y="1079024"/>
              <a:ext cx="6752363" cy="1224136"/>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29" name="TextBox 28"/>
            <p:cNvSpPr txBox="1"/>
            <p:nvPr/>
          </p:nvSpPr>
          <p:spPr>
            <a:xfrm>
              <a:off x="1979712" y="1238280"/>
              <a:ext cx="7092280" cy="998875"/>
            </a:xfrm>
            <a:prstGeom prst="rect">
              <a:avLst/>
            </a:prstGeom>
            <a:noFill/>
          </p:spPr>
          <p:txBody>
            <a:bodyPr wrap="square" rtlCol="0">
              <a:spAutoFit/>
            </a:bodyPr>
            <a:lstStyle/>
            <a:p>
              <a:pPr marL="285750" indent="-285750">
                <a:buFont typeface="Wingdings" panose="05000000000000000000" pitchFamily="2" charset="2"/>
                <a:buChar char="u"/>
              </a:pPr>
              <a:r>
                <a:rPr lang="en-US" altLang="ko-KR"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Manufacturing</a:t>
              </a:r>
            </a:p>
            <a:p>
              <a:r>
                <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  - Experience, Equipment Status, Required Certificate, Manpower</a:t>
              </a:r>
            </a:p>
          </p:txBody>
        </p:sp>
      </p:grpSp>
      <p:grpSp>
        <p:nvGrpSpPr>
          <p:cNvPr id="31" name="그룹 30"/>
          <p:cNvGrpSpPr/>
          <p:nvPr/>
        </p:nvGrpSpPr>
        <p:grpSpPr>
          <a:xfrm>
            <a:off x="1800200" y="4365104"/>
            <a:ext cx="7308304" cy="720080"/>
            <a:chOff x="1763688" y="1079024"/>
            <a:chExt cx="7308304" cy="1224136"/>
          </a:xfrm>
        </p:grpSpPr>
        <p:sp>
          <p:nvSpPr>
            <p:cNvPr id="32" name="모서리가 둥근 직사각형 31"/>
            <p:cNvSpPr/>
            <p:nvPr/>
          </p:nvSpPr>
          <p:spPr>
            <a:xfrm>
              <a:off x="1763688" y="1079024"/>
              <a:ext cx="6752363" cy="1224136"/>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33" name="TextBox 32"/>
            <p:cNvSpPr txBox="1"/>
            <p:nvPr/>
          </p:nvSpPr>
          <p:spPr>
            <a:xfrm>
              <a:off x="1979712" y="1079024"/>
              <a:ext cx="7092280" cy="1098763"/>
            </a:xfrm>
            <a:prstGeom prst="rect">
              <a:avLst/>
            </a:prstGeom>
            <a:noFill/>
          </p:spPr>
          <p:txBody>
            <a:bodyPr wrap="square" rtlCol="0">
              <a:spAutoFit/>
            </a:bodyPr>
            <a:lstStyle/>
            <a:p>
              <a:pPr marL="285750" indent="-285750">
                <a:buFont typeface="Wingdings" panose="05000000000000000000" pitchFamily="2" charset="2"/>
                <a:buChar char="u"/>
              </a:pPr>
              <a:r>
                <a:rPr lang="en-US" altLang="ko-KR"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Test </a:t>
              </a:r>
            </a:p>
            <a:p>
              <a:r>
                <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  - Procedure, Facility &amp; Management, Qualified Manpower </a:t>
              </a:r>
            </a:p>
          </p:txBody>
        </p:sp>
      </p:grpSp>
      <p:grpSp>
        <p:nvGrpSpPr>
          <p:cNvPr id="34" name="그룹 33"/>
          <p:cNvGrpSpPr/>
          <p:nvPr/>
        </p:nvGrpSpPr>
        <p:grpSpPr>
          <a:xfrm>
            <a:off x="1835696" y="5157192"/>
            <a:ext cx="7308304" cy="864096"/>
            <a:chOff x="1763688" y="1079024"/>
            <a:chExt cx="7308304" cy="1224136"/>
          </a:xfrm>
        </p:grpSpPr>
        <p:sp>
          <p:nvSpPr>
            <p:cNvPr id="35" name="모서리가 둥근 직사각형 34"/>
            <p:cNvSpPr/>
            <p:nvPr/>
          </p:nvSpPr>
          <p:spPr>
            <a:xfrm>
              <a:off x="1763688" y="1079024"/>
              <a:ext cx="6752363" cy="1224136"/>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36" name="TextBox 35"/>
            <p:cNvSpPr txBox="1"/>
            <p:nvPr/>
          </p:nvSpPr>
          <p:spPr>
            <a:xfrm>
              <a:off x="1979712" y="1238280"/>
              <a:ext cx="7092280" cy="915636"/>
            </a:xfrm>
            <a:prstGeom prst="rect">
              <a:avLst/>
            </a:prstGeom>
            <a:noFill/>
          </p:spPr>
          <p:txBody>
            <a:bodyPr wrap="square" rtlCol="0">
              <a:spAutoFit/>
            </a:bodyPr>
            <a:lstStyle/>
            <a:p>
              <a:pPr marL="285750" indent="-285750">
                <a:buFont typeface="Wingdings" panose="05000000000000000000" pitchFamily="2" charset="2"/>
                <a:buChar char="u"/>
              </a:pPr>
              <a:r>
                <a:rPr lang="en-US" altLang="ko-KR"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Contract Management</a:t>
              </a:r>
            </a:p>
            <a:p>
              <a:r>
                <a:rPr lang="en-US" altLang="ko-KR" dirty="0">
                  <a:latin typeface="굴림체" pitchFamily="49" charset="-127"/>
                  <a:ea typeface="굴림체" pitchFamily="49" charset="-127"/>
                </a:rPr>
                <a:t> </a:t>
              </a:r>
              <a:r>
                <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 Post Contract Management Procedure, Supplier Management </a:t>
              </a:r>
            </a:p>
          </p:txBody>
        </p:sp>
      </p:grpSp>
      <p:sp>
        <p:nvSpPr>
          <p:cNvPr id="3" name="직사각형 2"/>
          <p:cNvSpPr/>
          <p:nvPr/>
        </p:nvSpPr>
        <p:spPr>
          <a:xfrm>
            <a:off x="1854384" y="6015484"/>
            <a:ext cx="7289616" cy="584775"/>
          </a:xfrm>
          <a:prstGeom prst="rect">
            <a:avLst/>
          </a:prstGeom>
        </p:spPr>
        <p:txBody>
          <a:bodyPr wrap="square">
            <a:spAutoFit/>
          </a:bodyPr>
          <a:lstStyle/>
          <a:p>
            <a:r>
              <a:rPr kumimoji="1" lang="en-US" altLang="ko-KR" sz="1600" b="1" dirty="0">
                <a:latin typeface="굴림체" pitchFamily="49" charset="-127"/>
                <a:ea typeface="굴림체" pitchFamily="49" charset="-127"/>
              </a:rPr>
              <a:t>  * Each package describes the minimum Design/Manufacturing/Test</a:t>
            </a:r>
          </a:p>
          <a:p>
            <a:r>
              <a:rPr kumimoji="1" lang="en-US" altLang="ko-KR" sz="1600" b="1" dirty="0">
                <a:latin typeface="굴림체" pitchFamily="49" charset="-127"/>
                <a:ea typeface="굴림체" pitchFamily="49" charset="-127"/>
              </a:rPr>
              <a:t>    facility and manpower including experience</a:t>
            </a:r>
            <a:endParaRPr kumimoji="1" lang="ko-KR" altLang="en-US" sz="1600" b="1" dirty="0">
              <a:latin typeface="굴림체" pitchFamily="49" charset="-127"/>
              <a:ea typeface="굴림체" pitchFamily="49" charset="-127"/>
            </a:endParaRPr>
          </a:p>
        </p:txBody>
      </p:sp>
    </p:spTree>
    <p:extLst>
      <p:ext uri="{BB962C8B-B14F-4D97-AF65-F5344CB8AC3E}">
        <p14:creationId xmlns:p14="http://schemas.microsoft.com/office/powerpoint/2010/main" val="229070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594599"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75881" y="1339153"/>
              <a:ext cx="1847589"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Technical    Evaluation</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1"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 Qualification Process</a:t>
            </a:r>
          </a:p>
        </p:txBody>
      </p:sp>
      <p:pic>
        <p:nvPicPr>
          <p:cNvPr id="139" name="그림 138"/>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07704" y="464887"/>
            <a:ext cx="1793200" cy="569196"/>
          </a:xfrm>
          <a:prstGeom prst="rect">
            <a:avLst/>
          </a:prstGeom>
        </p:spPr>
      </p:pic>
      <p:sp>
        <p:nvSpPr>
          <p:cNvPr id="142" name="TextBox 141"/>
          <p:cNvSpPr txBox="1"/>
          <p:nvPr/>
        </p:nvSpPr>
        <p:spPr>
          <a:xfrm>
            <a:off x="1956852" y="566299"/>
            <a:ext cx="904415"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Criteria</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graphicFrame>
        <p:nvGraphicFramePr>
          <p:cNvPr id="17" name="표 16"/>
          <p:cNvGraphicFramePr>
            <a:graphicFrameLocks noGrp="1"/>
          </p:cNvGraphicFramePr>
          <p:nvPr>
            <p:extLst>
              <p:ext uri="{D42A27DB-BD31-4B8C-83A1-F6EECF244321}">
                <p14:modId xmlns:p14="http://schemas.microsoft.com/office/powerpoint/2010/main" val="369434013"/>
              </p:ext>
            </p:extLst>
          </p:nvPr>
        </p:nvGraphicFramePr>
        <p:xfrm>
          <a:off x="1907704" y="1268760"/>
          <a:ext cx="6984776" cy="3003227"/>
        </p:xfrm>
        <a:graphic>
          <a:graphicData uri="http://schemas.openxmlformats.org/drawingml/2006/table">
            <a:tbl>
              <a:tblPr>
                <a:tableStyleId>{2D5ABB26-0587-4C30-8999-92F81FD0307C}</a:tableStyleId>
              </a:tblPr>
              <a:tblGrid>
                <a:gridCol w="1423544">
                  <a:extLst>
                    <a:ext uri="{9D8B030D-6E8A-4147-A177-3AD203B41FA5}">
                      <a16:colId xmlns:a16="http://schemas.microsoft.com/office/drawing/2014/main" val="20000"/>
                    </a:ext>
                  </a:extLst>
                </a:gridCol>
                <a:gridCol w="2780616">
                  <a:extLst>
                    <a:ext uri="{9D8B030D-6E8A-4147-A177-3AD203B41FA5}">
                      <a16:colId xmlns:a16="http://schemas.microsoft.com/office/drawing/2014/main" val="20002"/>
                    </a:ext>
                  </a:extLst>
                </a:gridCol>
                <a:gridCol w="2780616">
                  <a:extLst>
                    <a:ext uri="{9D8B030D-6E8A-4147-A177-3AD203B41FA5}">
                      <a16:colId xmlns:a16="http://schemas.microsoft.com/office/drawing/2014/main" val="20005"/>
                    </a:ext>
                  </a:extLst>
                </a:gridCol>
              </a:tblGrid>
              <a:tr h="796530">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1" kern="1200" spc="20" baseline="0" dirty="0">
                          <a:solidFill>
                            <a:srgbClr val="0000FF"/>
                          </a:solidFill>
                          <a:latin typeface="Arial" panose="020B0604020202020204" pitchFamily="34" charset="0"/>
                          <a:ea typeface="Tahoma" pitchFamily="34" charset="0"/>
                          <a:cs typeface="Arial" panose="020B0604020202020204" pitchFamily="34" charset="0"/>
                        </a:rPr>
                        <a:t>Quality Class</a:t>
                      </a:r>
                    </a:p>
                  </a:txBody>
                  <a:tcPr marL="33300" marR="33300" marT="30977" marB="30977"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b="1" i="0" u="none" strike="noStrike" spc="20" baseline="0" dirty="0">
                          <a:solidFill>
                            <a:srgbClr val="0000FF"/>
                          </a:solidFill>
                          <a:effectLst/>
                          <a:latin typeface="Arial" panose="020B0604020202020204" pitchFamily="34" charset="0"/>
                          <a:ea typeface="굴림" pitchFamily="50" charset="-127"/>
                          <a:cs typeface="Arial" panose="020B0604020202020204" pitchFamily="34" charset="0"/>
                        </a:rPr>
                        <a:t>Qualified</a:t>
                      </a:r>
                      <a:endParaRPr lang="ko-KR" altLang="en-US" sz="1300" b="1" i="0" u="none" strike="noStrike" spc="20" baseline="0" dirty="0">
                        <a:solidFill>
                          <a:srgbClr val="0000FF"/>
                        </a:solidFill>
                        <a:effectLst/>
                        <a:latin typeface="Arial" panose="020B0604020202020204" pitchFamily="34" charset="0"/>
                        <a:ea typeface="굴림" pitchFamily="50" charset="-127"/>
                        <a:cs typeface="Arial" panose="020B0604020202020204" pitchFamily="34" charset="0"/>
                      </a:endParaRPr>
                    </a:p>
                  </a:txBody>
                  <a:tcPr marL="33300" marR="33300" marT="30977" marB="30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n-US" altLang="ko-KR" sz="1300" b="1" i="0" u="none" strike="noStrike" spc="20" baseline="0" dirty="0">
                          <a:solidFill>
                            <a:srgbClr val="0000FF"/>
                          </a:solidFill>
                          <a:effectLst/>
                          <a:latin typeface="Arial" panose="020B0604020202020204" pitchFamily="34" charset="0"/>
                          <a:ea typeface="굴림" pitchFamily="50" charset="-127"/>
                          <a:cs typeface="Arial" panose="020B0604020202020204" pitchFamily="34" charset="0"/>
                        </a:rPr>
                        <a:t>Disqualified</a:t>
                      </a:r>
                      <a:endParaRPr lang="ko-KR" altLang="en-US" sz="1300" b="1" i="0" u="none" strike="noStrike" spc="20" baseline="0" dirty="0">
                        <a:solidFill>
                          <a:srgbClr val="0000FF"/>
                        </a:solidFill>
                        <a:effectLst/>
                        <a:latin typeface="Arial" panose="020B0604020202020204" pitchFamily="34" charset="0"/>
                        <a:ea typeface="굴림" pitchFamily="50" charset="-127"/>
                        <a:cs typeface="Arial" panose="020B0604020202020204" pitchFamily="34" charset="0"/>
                      </a:endParaRPr>
                    </a:p>
                  </a:txBody>
                  <a:tcPr marL="33300" marR="33300" marT="30977" marB="3097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945056561"/>
                  </a:ext>
                </a:extLst>
              </a:tr>
              <a:tr h="1062611">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300" kern="1200" spc="20" baseline="0" dirty="0">
                          <a:solidFill>
                            <a:schemeClr val="tx1"/>
                          </a:solidFill>
                          <a:latin typeface="Tahoma" pitchFamily="34" charset="0"/>
                          <a:ea typeface="Tahoma" pitchFamily="34" charset="0"/>
                          <a:cs typeface="Tahoma" pitchFamily="34" charset="0"/>
                        </a:rPr>
                        <a:t>Q</a:t>
                      </a:r>
                    </a:p>
                  </a:txBody>
                  <a:tcPr marL="33300" marR="33300" marT="30977" marB="30977"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Score : Higher than 80</a:t>
                      </a:r>
                    </a:p>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No unsatisfactory case among question</a:t>
                      </a:r>
                    </a:p>
                  </a:txBody>
                  <a:tcPr marL="33300" marR="33300" marT="30977" marB="30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Score : Lower than 80</a:t>
                      </a:r>
                    </a:p>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More than one(1) unsatisfactory case among questions</a:t>
                      </a:r>
                    </a:p>
                  </a:txBody>
                  <a:tcPr marL="33300" marR="33300" marT="30977" marB="3097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144086">
                <a:tc>
                  <a:txBody>
                    <a:bodyPr/>
                    <a:lstStyle/>
                    <a:p>
                      <a:pPr algn="ctr"/>
                      <a:r>
                        <a:rPr lang="en-US" altLang="ko-KR" sz="1300" spc="20" dirty="0">
                          <a:latin typeface="Tahoma" pitchFamily="34" charset="0"/>
                          <a:ea typeface="Tahoma" pitchFamily="34" charset="0"/>
                          <a:cs typeface="Tahoma" pitchFamily="34" charset="0"/>
                        </a:rPr>
                        <a:t> A(T,R)</a:t>
                      </a:r>
                      <a:endParaRPr lang="ko-KR" altLang="en-US" sz="1300" spc="20" dirty="0">
                        <a:latin typeface="Tahoma" pitchFamily="34" charset="0"/>
                        <a:ea typeface="굴림" pitchFamily="50" charset="-127"/>
                        <a:cs typeface="Tahoma" pitchFamily="34" charset="0"/>
                      </a:endParaRPr>
                    </a:p>
                  </a:txBody>
                  <a:tcPr marL="33300" marR="33300" marT="30977" marB="30977"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Score : Higher than 75</a:t>
                      </a:r>
                    </a:p>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No unsatisfactory case among  question</a:t>
                      </a:r>
                    </a:p>
                  </a:txBody>
                  <a:tcPr marL="33300" marR="33300" marT="30977" marB="30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Score : Lower than 75</a:t>
                      </a:r>
                    </a:p>
                    <a:p>
                      <a:pPr marL="228600" marR="0" indent="-228600" algn="l" defTabSz="914400" rtl="0" eaLnBrk="1" fontAlgn="ctr" latinLnBrk="1" hangingPunct="1">
                        <a:lnSpc>
                          <a:spcPct val="100000"/>
                        </a:lnSpc>
                        <a:spcBef>
                          <a:spcPts val="0"/>
                        </a:spcBef>
                        <a:spcAft>
                          <a:spcPts val="0"/>
                        </a:spcAft>
                        <a:buClrTx/>
                        <a:buSzTx/>
                        <a:buFontTx/>
                        <a:buAutoNum type="arabicPeriod"/>
                        <a:tabLst/>
                        <a:defRPr/>
                      </a:pPr>
                      <a:r>
                        <a:rPr lang="en-US" altLang="ko-KR" sz="1300" b="0" i="0" u="none" strike="noStrike" spc="20" baseline="0" dirty="0">
                          <a:solidFill>
                            <a:srgbClr val="000000"/>
                          </a:solidFill>
                          <a:effectLst/>
                          <a:latin typeface="Tahoma" pitchFamily="34" charset="0"/>
                          <a:ea typeface="굴림" pitchFamily="50" charset="-127"/>
                          <a:cs typeface="Tahoma" pitchFamily="34" charset="0"/>
                        </a:rPr>
                        <a:t>More than one(1) unsatisfactory case among question</a:t>
                      </a:r>
                    </a:p>
                  </a:txBody>
                  <a:tcPr marL="33300" marR="33300" marT="30977" marB="3097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2" name="직사각형 1"/>
          <p:cNvSpPr/>
          <p:nvPr/>
        </p:nvSpPr>
        <p:spPr>
          <a:xfrm>
            <a:off x="1956852" y="4519667"/>
            <a:ext cx="7187148" cy="2062103"/>
          </a:xfrm>
          <a:prstGeom prst="rect">
            <a:avLst/>
          </a:prstGeom>
        </p:spPr>
        <p:txBody>
          <a:bodyPr wrap="square">
            <a:spAutoFit/>
          </a:bodyPr>
          <a:lstStyle/>
          <a:p>
            <a:pPr marL="285750" indent="-285750">
              <a:buFont typeface="Wingdings" panose="05000000000000000000" pitchFamily="2" charset="2"/>
              <a:buChar char="Ø"/>
            </a:pPr>
            <a:r>
              <a:rPr lang="en-US" altLang="ko-KR" sz="1600" b="1" dirty="0">
                <a:latin typeface="+mn-ea"/>
              </a:rPr>
              <a:t>There are requirements such as  ASME N stamp in several Packages.</a:t>
            </a:r>
          </a:p>
          <a:p>
            <a:r>
              <a:rPr lang="en-US" altLang="ko-KR" sz="1600" b="1" dirty="0">
                <a:latin typeface="+mn-ea"/>
              </a:rPr>
              <a:t>    If there is no required certificate, there will not be any possibility to </a:t>
            </a:r>
          </a:p>
          <a:p>
            <a:r>
              <a:rPr lang="en-US" altLang="ko-KR" sz="1600" b="1" dirty="0">
                <a:latin typeface="+mn-ea"/>
              </a:rPr>
              <a:t>    supply equipment.  Cooperation with companies who hold required</a:t>
            </a:r>
          </a:p>
          <a:p>
            <a:r>
              <a:rPr lang="en-US" altLang="ko-KR" sz="1600" b="1" dirty="0">
                <a:latin typeface="+mn-ea"/>
              </a:rPr>
              <a:t>   certificates are mandatory  </a:t>
            </a:r>
          </a:p>
          <a:p>
            <a:endParaRPr lang="en-US" altLang="ko-KR" sz="1600" b="1" dirty="0">
              <a:latin typeface="+mn-ea"/>
            </a:endParaRPr>
          </a:p>
          <a:p>
            <a:pPr marL="285750" indent="-285750">
              <a:buFont typeface="Wingdings" panose="05000000000000000000" pitchFamily="2" charset="2"/>
              <a:buChar char="Ø"/>
            </a:pPr>
            <a:r>
              <a:rPr lang="en-US" altLang="ko-KR" sz="1600" b="1" dirty="0">
                <a:latin typeface="+mn-ea"/>
              </a:rPr>
              <a:t>KHNP to review the possibility to change evaluation criteria to </a:t>
            </a:r>
          </a:p>
          <a:p>
            <a:r>
              <a:rPr lang="en-US" altLang="ko-KR" sz="1600" b="1" dirty="0">
                <a:latin typeface="+mn-ea"/>
              </a:rPr>
              <a:t>    incorporate the European Code &amp; Standard when KHNP proceeds </a:t>
            </a:r>
          </a:p>
          <a:p>
            <a:r>
              <a:rPr lang="en-US" altLang="ko-KR" sz="1600" b="1" dirty="0">
                <a:latin typeface="+mn-ea"/>
              </a:rPr>
              <a:t>    Czech project. </a:t>
            </a:r>
            <a:endParaRPr lang="en-US" altLang="ko-KR" sz="1600" b="1" dirty="0">
              <a:latin typeface="+mn-ea"/>
              <a:cs typeface="Helvetica" panose="020B0604020202020204" pitchFamily="34" charset="0"/>
            </a:endParaRPr>
          </a:p>
        </p:txBody>
      </p:sp>
    </p:spTree>
    <p:extLst>
      <p:ext uri="{BB962C8B-B14F-4D97-AF65-F5344CB8AC3E}">
        <p14:creationId xmlns:p14="http://schemas.microsoft.com/office/powerpoint/2010/main" val="222649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594599"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75881" y="1339153"/>
              <a:ext cx="1847589"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Quality </a:t>
              </a:r>
            </a:p>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Audit</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1"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 Qualification Process</a:t>
            </a:r>
          </a:p>
        </p:txBody>
      </p:sp>
      <p:pic>
        <p:nvPicPr>
          <p:cNvPr id="139" name="그림 138"/>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07704" y="464887"/>
            <a:ext cx="2880320" cy="569196"/>
          </a:xfrm>
          <a:prstGeom prst="rect">
            <a:avLst/>
          </a:prstGeom>
        </p:spPr>
      </p:pic>
      <p:sp>
        <p:nvSpPr>
          <p:cNvPr id="142" name="TextBox 141"/>
          <p:cNvSpPr txBox="1"/>
          <p:nvPr/>
        </p:nvSpPr>
        <p:spPr>
          <a:xfrm>
            <a:off x="1956852" y="566299"/>
            <a:ext cx="2547492"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Audit &amp; follow-up action</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sp>
        <p:nvSpPr>
          <p:cNvPr id="16" name="모서리가 둥근 직사각형 15"/>
          <p:cNvSpPr/>
          <p:nvPr/>
        </p:nvSpPr>
        <p:spPr>
          <a:xfrm>
            <a:off x="2254024" y="3451859"/>
            <a:ext cx="2038953" cy="927263"/>
          </a:xfrm>
          <a:prstGeom prst="roundRect">
            <a:avLst>
              <a:gd name="adj" fmla="val 16129"/>
            </a:avLst>
          </a:prstGeom>
          <a:gradFill>
            <a:gsLst>
              <a:gs pos="0">
                <a:schemeClr val="bg1">
                  <a:lumMod val="85000"/>
                </a:schemeClr>
              </a:gs>
              <a:gs pos="50000">
                <a:schemeClr val="bg1"/>
              </a:gs>
              <a:gs pos="100000">
                <a:schemeClr val="bg1">
                  <a:lumMod val="85000"/>
                </a:schemeClr>
              </a:gs>
            </a:gsLst>
            <a:lin ang="5400000" scaled="0"/>
          </a:gradFill>
          <a:ln w="19050">
            <a:solidFill>
              <a:schemeClr val="bg1"/>
            </a:solidFill>
          </a:ln>
          <a:effectLst>
            <a:outerShdw blurRad="762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2">
                  <a:lumMod val="40000"/>
                  <a:lumOff val="60000"/>
                </a:schemeClr>
              </a:solidFill>
            </a:endParaRPr>
          </a:p>
        </p:txBody>
      </p:sp>
      <p:sp>
        <p:nvSpPr>
          <p:cNvPr id="17" name="TextBox 16"/>
          <p:cNvSpPr txBox="1"/>
          <p:nvPr/>
        </p:nvSpPr>
        <p:spPr>
          <a:xfrm>
            <a:off x="2155627" y="3717032"/>
            <a:ext cx="2229029" cy="369332"/>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threePt" dir="t"/>
            </a:scene3d>
            <a:sp3d contourW="31750">
              <a:bevelT w="0" h="25400"/>
              <a:contourClr>
                <a:schemeClr val="tx1"/>
              </a:contourClr>
            </a:sp3d>
          </a:bodyPr>
          <a:lstStyle/>
          <a:p>
            <a:pPr algn="ctr" latinLnBrk="0">
              <a:defRPr/>
            </a:pPr>
            <a:r>
              <a:rPr lang="en-US" altLang="ko-KR" b="1" kern="0" dirty="0">
                <a:ln w="12700">
                  <a:noFill/>
                  <a:prstDash val="solid"/>
                </a:ln>
                <a:solidFill>
                  <a:srgbClr val="FFFF00"/>
                </a:solidFill>
                <a:latin typeface="Arial" pitchFamily="34" charset="0"/>
                <a:ea typeface="맑은 고딕" pitchFamily="50" charset="-127"/>
                <a:cs typeface="Arial" pitchFamily="34" charset="0"/>
              </a:rPr>
              <a:t>Recommendation</a:t>
            </a:r>
          </a:p>
        </p:txBody>
      </p:sp>
      <p:sp>
        <p:nvSpPr>
          <p:cNvPr id="19" name="AutoShape 521"/>
          <p:cNvSpPr>
            <a:spLocks noChangeArrowheads="1"/>
          </p:cNvSpPr>
          <p:nvPr/>
        </p:nvSpPr>
        <p:spPr bwMode="auto">
          <a:xfrm>
            <a:off x="2051720" y="1496709"/>
            <a:ext cx="7200800" cy="730064"/>
          </a:xfrm>
          <a:prstGeom prst="roundRect">
            <a:avLst>
              <a:gd name="adj" fmla="val 5347"/>
            </a:avLst>
          </a:prstGeom>
          <a:gradFill rotWithShape="1">
            <a:gsLst>
              <a:gs pos="0">
                <a:srgbClr val="C6E7EF"/>
              </a:gs>
              <a:gs pos="50000">
                <a:srgbClr val="FFFFFF"/>
              </a:gs>
              <a:gs pos="100000">
                <a:srgbClr val="C6E7EF"/>
              </a:gs>
            </a:gsLst>
            <a:lin ang="0" scaled="1"/>
          </a:gradFill>
          <a:ln w="19050" algn="ctr">
            <a:solidFill>
              <a:schemeClr val="tx2">
                <a:lumMod val="20000"/>
                <a:lumOff val="80000"/>
              </a:schemeClr>
            </a:solidFill>
            <a:round/>
            <a:headEnd/>
            <a:tailEnd/>
          </a:ln>
        </p:spPr>
        <p:txBody>
          <a:bodyPr wrap="none"/>
          <a:lstStyle/>
          <a:p>
            <a:pPr algn="ctr" fontAlgn="base">
              <a:spcBef>
                <a:spcPct val="0"/>
              </a:spcBef>
              <a:spcAft>
                <a:spcPct val="0"/>
              </a:spcAft>
            </a:pPr>
            <a:endParaRPr kumimoji="1" lang="ko-KR" altLang="ko-KR" b="1" dirty="0">
              <a:solidFill>
                <a:srgbClr val="FF0000"/>
              </a:solidFill>
              <a:latin typeface="Helvetica" pitchFamily="34" charset="0"/>
              <a:cs typeface="Arial" pitchFamily="34" charset="0"/>
            </a:endParaRPr>
          </a:p>
        </p:txBody>
      </p:sp>
      <p:pic>
        <p:nvPicPr>
          <p:cNvPr id="20" name="그림 19" descr="098.png"/>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rot="10800000">
            <a:off x="2678947" y="2172485"/>
            <a:ext cx="5547406" cy="1307633"/>
          </a:xfrm>
          <a:prstGeom prst="rect">
            <a:avLst/>
          </a:prstGeom>
        </p:spPr>
      </p:pic>
      <p:sp>
        <p:nvSpPr>
          <p:cNvPr id="25" name="TextBox 24"/>
          <p:cNvSpPr txBox="1"/>
          <p:nvPr/>
        </p:nvSpPr>
        <p:spPr>
          <a:xfrm>
            <a:off x="2123728" y="1564177"/>
            <a:ext cx="7020272" cy="584775"/>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threePt" dir="t"/>
            </a:scene3d>
            <a:sp3d contourW="31750">
              <a:bevelT w="0" h="25400"/>
              <a:contourClr>
                <a:schemeClr val="tx1"/>
              </a:contourClr>
            </a:sp3d>
          </a:bodyPr>
          <a:lstStyle/>
          <a:p>
            <a:pPr algn="ctr" latinLnBrk="0">
              <a:defRPr/>
            </a:pPr>
            <a:r>
              <a:rPr lang="en-US" altLang="ko-KR" sz="3200" b="1" kern="0" dirty="0">
                <a:ln w="12700">
                  <a:noFill/>
                  <a:prstDash val="solid"/>
                </a:ln>
                <a:solidFill>
                  <a:srgbClr val="FFFF00"/>
                </a:solidFill>
                <a:latin typeface="Arial" pitchFamily="34" charset="0"/>
                <a:ea typeface="맑은 고딕" pitchFamily="50" charset="-127"/>
                <a:cs typeface="Arial" pitchFamily="34" charset="0"/>
              </a:rPr>
              <a:t>High Quality Equipment Supply </a:t>
            </a:r>
          </a:p>
        </p:txBody>
      </p:sp>
      <p:pic>
        <p:nvPicPr>
          <p:cNvPr id="26" name="그림 25" descr="098.png"/>
          <p:cNvPicPr>
            <a:picLocks noChangeAspect="1"/>
          </p:cNvPicPr>
          <p:nvPr/>
        </p:nvPicPr>
        <p:blipFill>
          <a:blip r:embed="rId7" cstate="screen">
            <a:lum bright="-20000" contrast="30000"/>
          </a:blip>
          <a:stretch>
            <a:fillRect/>
          </a:stretch>
        </p:blipFill>
        <p:spPr>
          <a:xfrm rot="10800000">
            <a:off x="3206913" y="4626550"/>
            <a:ext cx="4608513" cy="1955311"/>
          </a:xfrm>
          <a:prstGeom prst="rect">
            <a:avLst/>
          </a:prstGeom>
        </p:spPr>
      </p:pic>
      <p:sp>
        <p:nvSpPr>
          <p:cNvPr id="27" name="TextBox 26"/>
          <p:cNvSpPr txBox="1"/>
          <p:nvPr/>
        </p:nvSpPr>
        <p:spPr>
          <a:xfrm>
            <a:off x="1385392" y="5771189"/>
            <a:ext cx="8496944" cy="1224136"/>
          </a:xfrm>
          <a:prstGeom prst="rect">
            <a:avLst/>
          </a:prstGeom>
          <a:noFill/>
        </p:spPr>
        <p:txBody>
          <a:bodyPr wrap="none" rtlCol="0">
            <a:noAutofit/>
            <a:scene3d>
              <a:camera prst="orthographicFront"/>
              <a:lightRig rig="threePt" dir="t"/>
            </a:scene3d>
            <a:sp3d contourW="50800">
              <a:bevelT w="0" h="25400"/>
              <a:contourClr>
                <a:schemeClr val="tx1"/>
              </a:contourClr>
            </a:sp3d>
          </a:bodyPr>
          <a:lstStyle/>
          <a:p>
            <a:pPr algn="ctr" latinLnBrk="0">
              <a:defRPr/>
            </a:pPr>
            <a:r>
              <a:rPr lang="en-US" altLang="ko-KR" sz="2400" b="1" i="1" kern="0" dirty="0">
                <a:solidFill>
                  <a:schemeClr val="bg1"/>
                </a:solidFill>
                <a:effectLst>
                  <a:outerShdw blurRad="190500" dist="101600" dir="2700000" algn="tl" rotWithShape="0">
                    <a:prstClr val="black"/>
                  </a:outerShdw>
                </a:effectLst>
                <a:latin typeface="Tahoma" pitchFamily="34" charset="0"/>
                <a:cs typeface="Tahoma" pitchFamily="34" charset="0"/>
              </a:rPr>
              <a:t>Yearly or Special Audit Plan for suppliers</a:t>
            </a:r>
          </a:p>
          <a:p>
            <a:pPr algn="ctr" latinLnBrk="0">
              <a:defRPr/>
            </a:pPr>
            <a:r>
              <a:rPr lang="en-US" altLang="ko-KR" sz="2400" b="1" i="1" kern="0" dirty="0">
                <a:solidFill>
                  <a:schemeClr val="bg1"/>
                </a:solidFill>
                <a:effectLst>
                  <a:outerShdw blurRad="190500" dist="101600" dir="2700000" algn="tl" rotWithShape="0">
                    <a:prstClr val="black"/>
                  </a:outerShdw>
                </a:effectLst>
                <a:latin typeface="Tahoma" pitchFamily="34" charset="0"/>
                <a:cs typeface="Tahoma" pitchFamily="34" charset="0"/>
              </a:rPr>
              <a:t>(NQA-1, Supply QA manual)</a:t>
            </a:r>
            <a:endParaRPr lang="en-US" altLang="ko-KR" sz="1600" b="1" i="1" kern="0" dirty="0">
              <a:solidFill>
                <a:schemeClr val="bg1"/>
              </a:solidFill>
              <a:effectLst>
                <a:outerShdw blurRad="190500" dist="101600" dir="2700000" algn="tl" rotWithShape="0">
                  <a:prstClr val="black"/>
                </a:outerShdw>
              </a:effectLst>
              <a:latin typeface="Tahoma" pitchFamily="34" charset="0"/>
              <a:cs typeface="Tahoma" pitchFamily="34" charset="0"/>
            </a:endParaRPr>
          </a:p>
        </p:txBody>
      </p:sp>
      <p:sp>
        <p:nvSpPr>
          <p:cNvPr id="28" name="모서리가 둥근 직사각형 27"/>
          <p:cNvSpPr/>
          <p:nvPr/>
        </p:nvSpPr>
        <p:spPr>
          <a:xfrm>
            <a:off x="4558281" y="3429000"/>
            <a:ext cx="2038953" cy="927263"/>
          </a:xfrm>
          <a:prstGeom prst="roundRect">
            <a:avLst>
              <a:gd name="adj" fmla="val 16129"/>
            </a:avLst>
          </a:prstGeom>
          <a:gradFill>
            <a:gsLst>
              <a:gs pos="0">
                <a:schemeClr val="bg1">
                  <a:lumMod val="85000"/>
                </a:schemeClr>
              </a:gs>
              <a:gs pos="50000">
                <a:schemeClr val="bg1"/>
              </a:gs>
              <a:gs pos="100000">
                <a:schemeClr val="bg1">
                  <a:lumMod val="85000"/>
                </a:schemeClr>
              </a:gs>
            </a:gsLst>
            <a:lin ang="5400000" scaled="0"/>
          </a:gradFill>
          <a:ln w="19050">
            <a:solidFill>
              <a:schemeClr val="bg1"/>
            </a:solidFill>
          </a:ln>
          <a:effectLst>
            <a:outerShdw blurRad="762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2">
                  <a:lumMod val="40000"/>
                  <a:lumOff val="60000"/>
                </a:schemeClr>
              </a:solidFill>
            </a:endParaRPr>
          </a:p>
        </p:txBody>
      </p:sp>
      <p:sp>
        <p:nvSpPr>
          <p:cNvPr id="29" name="TextBox 28"/>
          <p:cNvSpPr txBox="1"/>
          <p:nvPr/>
        </p:nvSpPr>
        <p:spPr>
          <a:xfrm>
            <a:off x="4503211" y="3707740"/>
            <a:ext cx="2229029" cy="646331"/>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threePt" dir="t"/>
            </a:scene3d>
            <a:sp3d contourW="31750">
              <a:bevelT w="0" h="25400"/>
              <a:contourClr>
                <a:schemeClr val="tx1"/>
              </a:contourClr>
            </a:sp3d>
          </a:bodyPr>
          <a:lstStyle/>
          <a:p>
            <a:pPr algn="ctr" latinLnBrk="0">
              <a:defRPr/>
            </a:pPr>
            <a:r>
              <a:rPr lang="en-US" altLang="ko-KR" b="1" kern="0" dirty="0">
                <a:ln w="12700">
                  <a:noFill/>
                  <a:prstDash val="solid"/>
                </a:ln>
                <a:solidFill>
                  <a:srgbClr val="FFFF00"/>
                </a:solidFill>
                <a:latin typeface="Arial" pitchFamily="34" charset="0"/>
                <a:ea typeface="맑은 고딕" pitchFamily="50" charset="-127"/>
                <a:cs typeface="Arial" pitchFamily="34" charset="0"/>
              </a:rPr>
              <a:t>Nonconformance</a:t>
            </a:r>
          </a:p>
          <a:p>
            <a:pPr algn="ctr" latinLnBrk="0">
              <a:defRPr/>
            </a:pPr>
            <a:r>
              <a:rPr lang="en-US" altLang="ko-KR" b="1" kern="0" dirty="0">
                <a:ln w="12700">
                  <a:noFill/>
                  <a:prstDash val="solid"/>
                </a:ln>
                <a:solidFill>
                  <a:srgbClr val="FFFF00"/>
                </a:solidFill>
                <a:latin typeface="Arial" pitchFamily="34" charset="0"/>
                <a:ea typeface="맑은 고딕" pitchFamily="50" charset="-127"/>
                <a:cs typeface="Arial" pitchFamily="34" charset="0"/>
              </a:rPr>
              <a:t>Report</a:t>
            </a:r>
          </a:p>
        </p:txBody>
      </p:sp>
      <p:sp>
        <p:nvSpPr>
          <p:cNvPr id="30" name="모서리가 둥근 직사각형 29"/>
          <p:cNvSpPr/>
          <p:nvPr/>
        </p:nvSpPr>
        <p:spPr>
          <a:xfrm>
            <a:off x="6934545" y="3429000"/>
            <a:ext cx="2038953" cy="927263"/>
          </a:xfrm>
          <a:prstGeom prst="roundRect">
            <a:avLst>
              <a:gd name="adj" fmla="val 16129"/>
            </a:avLst>
          </a:prstGeom>
          <a:gradFill>
            <a:gsLst>
              <a:gs pos="0">
                <a:schemeClr val="bg1">
                  <a:lumMod val="85000"/>
                </a:schemeClr>
              </a:gs>
              <a:gs pos="50000">
                <a:schemeClr val="bg1"/>
              </a:gs>
              <a:gs pos="100000">
                <a:schemeClr val="bg1">
                  <a:lumMod val="85000"/>
                </a:schemeClr>
              </a:gs>
            </a:gsLst>
            <a:lin ang="5400000" scaled="0"/>
          </a:gradFill>
          <a:ln w="19050">
            <a:solidFill>
              <a:schemeClr val="bg1"/>
            </a:solidFill>
          </a:ln>
          <a:effectLst>
            <a:outerShdw blurRad="762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2">
                  <a:lumMod val="40000"/>
                  <a:lumOff val="60000"/>
                </a:schemeClr>
              </a:solidFill>
            </a:endParaRPr>
          </a:p>
        </p:txBody>
      </p:sp>
      <p:sp>
        <p:nvSpPr>
          <p:cNvPr id="31" name="TextBox 30"/>
          <p:cNvSpPr txBox="1"/>
          <p:nvPr/>
        </p:nvSpPr>
        <p:spPr>
          <a:xfrm>
            <a:off x="6879475" y="3378258"/>
            <a:ext cx="2229029" cy="923330"/>
          </a:xfrm>
          <a:prstGeom prst="rect">
            <a:avLst/>
          </a:prstGeom>
          <a:noFill/>
          <a:effectLst>
            <a:outerShdw blurRad="50800" dist="38100" dir="2700000" algn="tl" rotWithShape="0">
              <a:prstClr val="black">
                <a:alpha val="40000"/>
              </a:prstClr>
            </a:outerShdw>
          </a:effectLst>
        </p:spPr>
        <p:txBody>
          <a:bodyPr wrap="square" rtlCol="0">
            <a:spAutoFit/>
            <a:scene3d>
              <a:camera prst="orthographicFront"/>
              <a:lightRig rig="threePt" dir="t"/>
            </a:scene3d>
            <a:sp3d contourW="31750">
              <a:bevelT w="0" h="25400"/>
              <a:contourClr>
                <a:schemeClr val="tx1"/>
              </a:contourClr>
            </a:sp3d>
          </a:bodyPr>
          <a:lstStyle/>
          <a:p>
            <a:pPr algn="ctr" latinLnBrk="0">
              <a:defRPr/>
            </a:pPr>
            <a:r>
              <a:rPr lang="en-US" altLang="ko-KR" b="1" kern="0" dirty="0">
                <a:ln w="12700">
                  <a:noFill/>
                  <a:prstDash val="solid"/>
                </a:ln>
                <a:solidFill>
                  <a:srgbClr val="FFFF00"/>
                </a:solidFill>
                <a:latin typeface="Arial" pitchFamily="34" charset="0"/>
                <a:ea typeface="맑은 고딕" pitchFamily="50" charset="-127"/>
                <a:cs typeface="Arial" pitchFamily="34" charset="0"/>
              </a:rPr>
              <a:t>Good Practice</a:t>
            </a:r>
          </a:p>
          <a:p>
            <a:pPr algn="ctr" latinLnBrk="0">
              <a:defRPr/>
            </a:pPr>
            <a:r>
              <a:rPr lang="en-US" altLang="ko-KR" b="1" kern="0" dirty="0">
                <a:ln w="12700">
                  <a:noFill/>
                  <a:prstDash val="solid"/>
                </a:ln>
                <a:solidFill>
                  <a:srgbClr val="FFFF00"/>
                </a:solidFill>
                <a:latin typeface="Arial" pitchFamily="34" charset="0"/>
                <a:ea typeface="맑은 고딕" pitchFamily="50" charset="-127"/>
                <a:cs typeface="Arial" pitchFamily="34" charset="0"/>
              </a:rPr>
              <a:t>(Sharing with other suppliers)</a:t>
            </a:r>
          </a:p>
        </p:txBody>
      </p:sp>
    </p:spTree>
    <p:extLst>
      <p:ext uri="{BB962C8B-B14F-4D97-AF65-F5344CB8AC3E}">
        <p14:creationId xmlns:p14="http://schemas.microsoft.com/office/powerpoint/2010/main" val="48789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p:cNvPicPr>
            <a:picLocks noChangeAspect="1"/>
          </p:cNvPicPr>
          <p:nvPr/>
        </p:nvPicPr>
        <p:blipFill rotWithShape="1">
          <a:blip r:embed="rId3">
            <a:duotone>
              <a:prstClr val="black"/>
              <a:schemeClr val="accent6">
                <a:tint val="45000"/>
                <a:satMod val="400000"/>
              </a:schemeClr>
            </a:duotone>
          </a:blip>
          <a:srcRect l="135" t="45362" r="-135" b="4084"/>
          <a:stretch/>
        </p:blipFill>
        <p:spPr>
          <a:xfrm>
            <a:off x="-118059" y="4312369"/>
            <a:ext cx="9347201" cy="2618409"/>
          </a:xfrm>
          <a:prstGeom prst="rect">
            <a:avLst/>
          </a:prstGeom>
        </p:spPr>
      </p:pic>
      <p:sp>
        <p:nvSpPr>
          <p:cNvPr id="3" name="슬라이드 번호 개체 틀 2"/>
          <p:cNvSpPr>
            <a:spLocks noGrp="1"/>
          </p:cNvSpPr>
          <p:nvPr>
            <p:ph type="sldNum" sz="quarter" idx="12"/>
          </p:nvPr>
        </p:nvSpPr>
        <p:spPr/>
        <p:txBody>
          <a:bodyPr/>
          <a:lstStyle/>
          <a:p>
            <a:fld id="{DA4300CD-0301-480C-BBFA-A58F2FF8E3C1}" type="slidenum">
              <a:rPr lang="ko-KR" altLang="en-US" smtClean="0"/>
              <a:t>14</a:t>
            </a:fld>
            <a:endParaRPr lang="ko-KR" altLang="en-US"/>
          </a:p>
        </p:txBody>
      </p:sp>
      <p:sp>
        <p:nvSpPr>
          <p:cNvPr id="4" name="직사각형 3"/>
          <p:cNvSpPr/>
          <p:nvPr/>
        </p:nvSpPr>
        <p:spPr>
          <a:xfrm>
            <a:off x="-32917" y="3"/>
            <a:ext cx="9176917" cy="4312366"/>
          </a:xfrm>
          <a:prstGeom prst="rect">
            <a:avLst/>
          </a:prstGeom>
          <a:solidFill>
            <a:schemeClr val="bg2">
              <a:lumMod val="1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5" name="그룹 4"/>
          <p:cNvGrpSpPr/>
          <p:nvPr/>
        </p:nvGrpSpPr>
        <p:grpSpPr>
          <a:xfrm>
            <a:off x="1403648" y="1506107"/>
            <a:ext cx="1848055" cy="407579"/>
            <a:chOff x="3118142" y="4363082"/>
            <a:chExt cx="3162625" cy="697500"/>
          </a:xfrm>
        </p:grpSpPr>
        <p:pic>
          <p:nvPicPr>
            <p:cNvPr id="6" name="그림 5"/>
            <p:cNvPicPr>
              <a:picLocks noChangeAspect="1"/>
            </p:cNvPicPr>
            <p:nvPr/>
          </p:nvPicPr>
          <p:blipFill>
            <a:blip r:embed="rId4">
              <a:biLevel thresh="25000"/>
            </a:blip>
            <a:stretch>
              <a:fillRect/>
            </a:stretch>
          </p:blipFill>
          <p:spPr>
            <a:xfrm>
              <a:off x="3118142" y="4363082"/>
              <a:ext cx="776250" cy="675000"/>
            </a:xfrm>
            <a:prstGeom prst="rect">
              <a:avLst/>
            </a:prstGeom>
          </p:spPr>
        </p:pic>
        <p:pic>
          <p:nvPicPr>
            <p:cNvPr id="7" name="그림 6"/>
            <p:cNvPicPr>
              <a:picLocks noChangeAspect="1"/>
            </p:cNvPicPr>
            <p:nvPr/>
          </p:nvPicPr>
          <p:blipFill>
            <a:blip r:embed="rId5">
              <a:biLevel thresh="25000"/>
            </a:blip>
            <a:stretch>
              <a:fillRect/>
            </a:stretch>
          </p:blipFill>
          <p:spPr>
            <a:xfrm>
              <a:off x="3932492" y="4363082"/>
              <a:ext cx="765000" cy="675000"/>
            </a:xfrm>
            <a:prstGeom prst="rect">
              <a:avLst/>
            </a:prstGeom>
          </p:spPr>
        </p:pic>
        <p:pic>
          <p:nvPicPr>
            <p:cNvPr id="8" name="그림 7"/>
            <p:cNvPicPr>
              <a:picLocks noChangeAspect="1"/>
            </p:cNvPicPr>
            <p:nvPr/>
          </p:nvPicPr>
          <p:blipFill rotWithShape="1">
            <a:blip r:embed="rId6">
              <a:biLevel thresh="25000"/>
            </a:blip>
            <a:srcRect r="49194"/>
            <a:stretch/>
          </p:blipFill>
          <p:spPr>
            <a:xfrm>
              <a:off x="4738067" y="4363082"/>
              <a:ext cx="800200" cy="697500"/>
            </a:xfrm>
            <a:prstGeom prst="rect">
              <a:avLst/>
            </a:prstGeom>
          </p:spPr>
        </p:pic>
        <p:pic>
          <p:nvPicPr>
            <p:cNvPr id="9" name="그림 8"/>
            <p:cNvPicPr>
              <a:picLocks noChangeAspect="1"/>
            </p:cNvPicPr>
            <p:nvPr/>
          </p:nvPicPr>
          <p:blipFill>
            <a:blip r:embed="rId7">
              <a:biLevel thresh="25000"/>
            </a:blip>
            <a:stretch>
              <a:fillRect/>
            </a:stretch>
          </p:blipFill>
          <p:spPr>
            <a:xfrm>
              <a:off x="5538267" y="4374332"/>
              <a:ext cx="742500" cy="675000"/>
            </a:xfrm>
            <a:prstGeom prst="rect">
              <a:avLst/>
            </a:prstGeom>
          </p:spPr>
        </p:pic>
      </p:grpSp>
      <p:cxnSp>
        <p:nvCxnSpPr>
          <p:cNvPr id="10" name="직선 연결선 9"/>
          <p:cNvCxnSpPr/>
          <p:nvPr/>
        </p:nvCxnSpPr>
        <p:spPr>
          <a:xfrm flipV="1">
            <a:off x="-874646" y="1722384"/>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flipV="1">
            <a:off x="1121834" y="5887848"/>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V="1">
            <a:off x="2626037" y="-919185"/>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77435" y="2276873"/>
            <a:ext cx="5699891" cy="1567289"/>
          </a:xfrm>
          <a:prstGeom prst="rect">
            <a:avLst/>
          </a:prstGeom>
          <a:noFill/>
          <a:effectLst>
            <a:glow rad="127000">
              <a:schemeClr val="accent1">
                <a:alpha val="40000"/>
              </a:schemeClr>
            </a:glow>
          </a:effectLst>
        </p:spPr>
        <p:txBody>
          <a:bodyPr wrap="square" rtlCol="0">
            <a:spAutoFit/>
          </a:bodyPr>
          <a:lstStyle/>
          <a:p>
            <a:pPr>
              <a:lnSpc>
                <a:spcPts val="6000"/>
              </a:lnSpc>
            </a:pPr>
            <a:r>
              <a:rPr lang="en-US" altLang="ko-KR" sz="4400" b="1" dirty="0">
                <a:solidFill>
                  <a:srgbClr val="00D25F"/>
                </a:solidFill>
                <a:latin typeface="Helvetica" panose="020B0604020202020204" pitchFamily="34" charset="0"/>
                <a:ea typeface="08서울남산체 EB" panose="02020603020101020101" pitchFamily="18" charset="-127"/>
                <a:cs typeface="Helvetica" panose="020B0604020202020204" pitchFamily="34" charset="0"/>
              </a:rPr>
              <a:t>Procurement Process</a:t>
            </a:r>
          </a:p>
        </p:txBody>
      </p:sp>
      <p:sp>
        <p:nvSpPr>
          <p:cNvPr id="16" name="직사각형 15"/>
          <p:cNvSpPr/>
          <p:nvPr/>
        </p:nvSpPr>
        <p:spPr>
          <a:xfrm>
            <a:off x="1500271" y="2251299"/>
            <a:ext cx="1652516" cy="1609256"/>
          </a:xfrm>
          <a:prstGeom prst="rect">
            <a:avLst/>
          </a:prstGeom>
          <a:noFill/>
          <a:ln w="177800">
            <a:solidFill>
              <a:srgbClr val="00D2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0" b="1" dirty="0">
                <a:solidFill>
                  <a:srgbClr val="00D25F"/>
                </a:solidFill>
              </a:rPr>
              <a:t>2</a:t>
            </a:r>
            <a:endParaRPr lang="ko-KR" altLang="en-US" sz="8000" b="1" dirty="0">
              <a:solidFill>
                <a:srgbClr val="00D25F"/>
              </a:solidFill>
            </a:endParaRPr>
          </a:p>
        </p:txBody>
      </p:sp>
      <p:cxnSp>
        <p:nvCxnSpPr>
          <p:cNvPr id="17" name="직선 연결선 16"/>
          <p:cNvCxnSpPr/>
          <p:nvPr/>
        </p:nvCxnSpPr>
        <p:spPr>
          <a:xfrm flipV="1">
            <a:off x="6486099" y="3237561"/>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flipV="1">
            <a:off x="6360287" y="-1084085"/>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8298818" y="201716"/>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711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6026208"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132794" y="-1"/>
              <a:ext cx="2023712"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65944" y="1339153"/>
              <a:ext cx="1847589"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Procurement Process(1)</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1"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a:t>
            </a:r>
          </a:p>
          <a:p>
            <a:r>
              <a:rPr lang="en-US" altLang="ko-KR" sz="1400" dirty="0">
                <a:solidFill>
                  <a:schemeClr val="bg1"/>
                </a:solidFill>
                <a:latin typeface="Helvetica" panose="020B0604020202020204" charset="0"/>
                <a:cs typeface="Helvetica" panose="020B0604020202020204" charset="0"/>
              </a:rPr>
              <a:t>Process</a:t>
            </a:r>
          </a:p>
        </p:txBody>
      </p:sp>
      <p:graphicFrame>
        <p:nvGraphicFramePr>
          <p:cNvPr id="15" name="object 6">
            <a:extLst>
              <a:ext uri="{FF2B5EF4-FFF2-40B4-BE49-F238E27FC236}">
                <a16:creationId xmlns:a16="http://schemas.microsoft.com/office/drawing/2014/main" id="{45D6D5A1-B013-421E-9A21-FFA4F81F625B}"/>
              </a:ext>
            </a:extLst>
          </p:cNvPr>
          <p:cNvGraphicFramePr>
            <a:graphicFrameLocks noGrp="1"/>
          </p:cNvGraphicFramePr>
          <p:nvPr>
            <p:extLst>
              <p:ext uri="{D42A27DB-BD31-4B8C-83A1-F6EECF244321}">
                <p14:modId xmlns:p14="http://schemas.microsoft.com/office/powerpoint/2010/main" val="1249884577"/>
              </p:ext>
            </p:extLst>
          </p:nvPr>
        </p:nvGraphicFramePr>
        <p:xfrm>
          <a:off x="2415634" y="199999"/>
          <a:ext cx="6692870" cy="6255455"/>
        </p:xfrm>
        <a:graphic>
          <a:graphicData uri="http://schemas.openxmlformats.org/drawingml/2006/table">
            <a:tbl>
              <a:tblPr firstRow="1" bandRow="1">
                <a:tableStyleId>{2D5ABB26-0587-4C30-8999-92F81FD0307C}</a:tableStyleId>
              </a:tblPr>
              <a:tblGrid>
                <a:gridCol w="402857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tblGrid>
              <a:tr h="911887">
                <a:tc>
                  <a:txBody>
                    <a:bodyPr/>
                    <a:lstStyle/>
                    <a:p>
                      <a:pPr marL="10795" algn="ctr">
                        <a:lnSpc>
                          <a:spcPct val="100000"/>
                        </a:lnSpc>
                      </a:pPr>
                      <a:r>
                        <a:rPr lang="en-US" sz="1800" dirty="0">
                          <a:latin typeface="Helvetica" panose="020B0604020202020204" pitchFamily="34" charset="0"/>
                          <a:cs typeface="Helvetica" panose="020B0604020202020204" pitchFamily="34" charset="0"/>
                        </a:rPr>
                        <a:t>Process</a:t>
                      </a:r>
                      <a:endParaRPr sz="1800" dirty="0">
                        <a:latin typeface="Helvetica" panose="020B0604020202020204" pitchFamily="34" charset="0"/>
                        <a:cs typeface="Helvetica" panose="020B0604020202020204" pitchFamily="34" charset="0"/>
                      </a:endParaRPr>
                    </a:p>
                  </a:txBody>
                  <a:tcPr marL="0" marR="0" marT="1629" marB="0" anchor="ctr">
                    <a:lnL w="1905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92D050"/>
                    </a:solidFill>
                  </a:tcPr>
                </a:tc>
                <a:tc>
                  <a:txBody>
                    <a:bodyPr/>
                    <a:lstStyle/>
                    <a:p>
                      <a:pPr marL="10795" algn="ctr">
                        <a:lnSpc>
                          <a:spcPct val="100000"/>
                        </a:lnSpc>
                      </a:pPr>
                      <a:r>
                        <a:rPr sz="1800" spc="-10" dirty="0">
                          <a:latin typeface="Helvetica" panose="020B0604020202020204" pitchFamily="34" charset="0"/>
                          <a:cs typeface="Helvetica" panose="020B0604020202020204" pitchFamily="34" charset="0"/>
                        </a:rPr>
                        <a:t>Entit</a:t>
                      </a:r>
                      <a:r>
                        <a:rPr lang="en-US" sz="1800" spc="-10" dirty="0">
                          <a:latin typeface="Helvetica" panose="020B0604020202020204" pitchFamily="34" charset="0"/>
                          <a:cs typeface="Helvetica" panose="020B0604020202020204" pitchFamily="34" charset="0"/>
                        </a:rPr>
                        <a:t>y</a:t>
                      </a:r>
                      <a:endParaRPr sz="1800" dirty="0">
                        <a:latin typeface="Helvetica" panose="020B0604020202020204" pitchFamily="34" charset="0"/>
                        <a:cs typeface="Helvetica" panose="020B0604020202020204" pitchFamily="34" charset="0"/>
                      </a:endParaRPr>
                    </a:p>
                  </a:txBody>
                  <a:tcPr marL="0" marR="0" marT="1629" marB="0" anchor="ctr">
                    <a:lnL w="1270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92D050"/>
                    </a:solidFill>
                  </a:tcPr>
                </a:tc>
                <a:tc>
                  <a:txBody>
                    <a:bodyPr/>
                    <a:lstStyle/>
                    <a:p>
                      <a:pPr marL="11430" algn="ctr">
                        <a:lnSpc>
                          <a:spcPct val="100000"/>
                        </a:lnSpc>
                      </a:pPr>
                      <a:r>
                        <a:rPr sz="1800" dirty="0">
                          <a:latin typeface="Helvetica" panose="020B0604020202020204" pitchFamily="34" charset="0"/>
                          <a:cs typeface="Helvetica" panose="020B0604020202020204" pitchFamily="34" charset="0"/>
                        </a:rPr>
                        <a:t>Period</a:t>
                      </a:r>
                      <a:endParaRPr lang="en-US" altLang="ko-KR" sz="1800" dirty="0">
                        <a:latin typeface="Helvetica" panose="020B0604020202020204" pitchFamily="34" charset="0"/>
                        <a:cs typeface="Helvetica" panose="020B0604020202020204" pitchFamily="34" charset="0"/>
                      </a:endParaRPr>
                    </a:p>
                    <a:p>
                      <a:pPr marL="11430" algn="ctr">
                        <a:lnSpc>
                          <a:spcPct val="100000"/>
                        </a:lnSpc>
                      </a:pPr>
                      <a:r>
                        <a:rPr sz="1800" dirty="0">
                          <a:latin typeface="Helvetica" panose="020B0604020202020204" pitchFamily="34" charset="0"/>
                          <a:cs typeface="Helvetica" panose="020B0604020202020204" pitchFamily="34" charset="0"/>
                        </a:rPr>
                        <a:t>(M)</a:t>
                      </a:r>
                    </a:p>
                  </a:txBody>
                  <a:tcPr marL="0" marR="0" marT="1629" marB="0" anchor="ctr">
                    <a:lnL w="1270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92D050"/>
                    </a:solidFill>
                  </a:tcPr>
                </a:tc>
                <a:extLst>
                  <a:ext uri="{0D108BD9-81ED-4DB2-BD59-A6C34878D82A}">
                    <a16:rowId xmlns:a16="http://schemas.microsoft.com/office/drawing/2014/main" val="10000"/>
                  </a:ext>
                </a:extLst>
              </a:tr>
              <a:tr h="668047">
                <a:tc>
                  <a:txBody>
                    <a:bodyPr/>
                    <a:lstStyle/>
                    <a:p>
                      <a:pPr marL="96520">
                        <a:lnSpc>
                          <a:spcPct val="100000"/>
                        </a:lnSpc>
                        <a:spcBef>
                          <a:spcPts val="1000"/>
                        </a:spcBef>
                      </a:pPr>
                      <a:r>
                        <a:rPr sz="1600" spc="-165" dirty="0">
                          <a:latin typeface="Helvetica" panose="020B0604020202020204" pitchFamily="34" charset="0"/>
                          <a:cs typeface="Helvetica" panose="020B0604020202020204" pitchFamily="34" charset="0"/>
                        </a:rPr>
                        <a:t>1. </a:t>
                      </a:r>
                      <a:r>
                        <a:rPr sz="1600" spc="-175" dirty="0">
                          <a:latin typeface="Helvetica" panose="020B0604020202020204" pitchFamily="34" charset="0"/>
                          <a:cs typeface="Helvetica" panose="020B0604020202020204" pitchFamily="34" charset="0"/>
                        </a:rPr>
                        <a:t>Prepare </a:t>
                      </a:r>
                      <a:r>
                        <a:rPr sz="1600" spc="-145" dirty="0">
                          <a:latin typeface="Helvetica" panose="020B0604020202020204" pitchFamily="34" charset="0"/>
                          <a:cs typeface="Helvetica" panose="020B0604020202020204" pitchFamily="34" charset="0"/>
                        </a:rPr>
                        <a:t>Invitation </a:t>
                      </a:r>
                      <a:r>
                        <a:rPr sz="1600" spc="-130" dirty="0">
                          <a:latin typeface="Helvetica" panose="020B0604020202020204" pitchFamily="34" charset="0"/>
                          <a:cs typeface="Helvetica" panose="020B0604020202020204" pitchFamily="34" charset="0"/>
                        </a:rPr>
                        <a:t>to </a:t>
                      </a:r>
                      <a:r>
                        <a:rPr sz="1600" spc="-190" dirty="0">
                          <a:latin typeface="Helvetica" panose="020B0604020202020204" pitchFamily="34" charset="0"/>
                          <a:cs typeface="Helvetica" panose="020B0604020202020204" pitchFamily="34" charset="0"/>
                        </a:rPr>
                        <a:t>Tender(ITT)</a:t>
                      </a:r>
                      <a:r>
                        <a:rPr sz="1600" spc="-120" dirty="0">
                          <a:latin typeface="Helvetica" panose="020B0604020202020204" pitchFamily="34" charset="0"/>
                          <a:cs typeface="Helvetica" panose="020B0604020202020204" pitchFamily="34" charset="0"/>
                        </a:rPr>
                        <a:t> </a:t>
                      </a:r>
                      <a:r>
                        <a:rPr sz="1600" spc="-195" dirty="0">
                          <a:latin typeface="Helvetica" panose="020B0604020202020204" pitchFamily="34" charset="0"/>
                          <a:cs typeface="Helvetica" panose="020B0604020202020204" pitchFamily="34" charset="0"/>
                        </a:rPr>
                        <a:t>Spec.</a:t>
                      </a:r>
                      <a:endParaRPr sz="1600" dirty="0">
                        <a:latin typeface="Helvetica" panose="020B0604020202020204" pitchFamily="34" charset="0"/>
                        <a:cs typeface="Helvetica" panose="020B0604020202020204" pitchFamily="34" charset="0"/>
                      </a:endParaRPr>
                    </a:p>
                  </a:txBody>
                  <a:tcPr marL="0" marR="0" marT="108599" marB="0">
                    <a:lnL w="1905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solidFill>
                      <a:srgbClr val="CCCFD1"/>
                    </a:solidFill>
                  </a:tcPr>
                </a:tc>
                <a:tc>
                  <a:txBody>
                    <a:bodyPr/>
                    <a:lstStyle/>
                    <a:p>
                      <a:pPr marL="13970" algn="ctr">
                        <a:lnSpc>
                          <a:spcPct val="100000"/>
                        </a:lnSpc>
                        <a:spcBef>
                          <a:spcPts val="1000"/>
                        </a:spcBef>
                      </a:pPr>
                      <a:r>
                        <a:rPr sz="1400" spc="-229" dirty="0">
                          <a:latin typeface="Helvetica" panose="020B0604020202020204" pitchFamily="34" charset="0"/>
                          <a:cs typeface="Helvetica" panose="020B0604020202020204" pitchFamily="34" charset="0"/>
                        </a:rPr>
                        <a:t>KEPCO</a:t>
                      </a:r>
                      <a:r>
                        <a:rPr sz="1400" spc="-10" dirty="0">
                          <a:latin typeface="Helvetica" panose="020B0604020202020204" pitchFamily="34" charset="0"/>
                          <a:cs typeface="Helvetica" panose="020B0604020202020204" pitchFamily="34" charset="0"/>
                        </a:rPr>
                        <a:t> </a:t>
                      </a:r>
                      <a:r>
                        <a:rPr sz="1400" spc="-200" dirty="0">
                          <a:latin typeface="Helvetica" panose="020B0604020202020204" pitchFamily="34" charset="0"/>
                          <a:cs typeface="Helvetica" panose="020B0604020202020204" pitchFamily="34" charset="0"/>
                        </a:rPr>
                        <a:t>E&amp;C</a:t>
                      </a:r>
                      <a:endParaRPr sz="1400" dirty="0">
                        <a:latin typeface="Helvetica" panose="020B0604020202020204" pitchFamily="34" charset="0"/>
                        <a:cs typeface="Helvetica" panose="020B0604020202020204" pitchFamily="34" charset="0"/>
                      </a:endParaRPr>
                    </a:p>
                  </a:txBody>
                  <a:tcPr marL="0" marR="0" marT="108599" marB="0">
                    <a:lnL w="1270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solidFill>
                      <a:srgbClr val="CCCFD1"/>
                    </a:solidFill>
                  </a:tcPr>
                </a:tc>
                <a:tc>
                  <a:txBody>
                    <a:bodyPr/>
                    <a:lstStyle/>
                    <a:p>
                      <a:pPr marL="13335" algn="ctr">
                        <a:lnSpc>
                          <a:spcPct val="100000"/>
                        </a:lnSpc>
                        <a:spcBef>
                          <a:spcPts val="1000"/>
                        </a:spcBef>
                      </a:pPr>
                      <a:r>
                        <a:rPr sz="1400" dirty="0">
                          <a:latin typeface="Helvetica" panose="020B0604020202020204" pitchFamily="34" charset="0"/>
                          <a:cs typeface="Helvetica" panose="020B0604020202020204" pitchFamily="34" charset="0"/>
                        </a:rPr>
                        <a:t>2</a:t>
                      </a:r>
                      <a:endParaRPr sz="1400">
                        <a:latin typeface="Helvetica" panose="020B0604020202020204" pitchFamily="34" charset="0"/>
                        <a:cs typeface="Helvetica" panose="020B0604020202020204" pitchFamily="34" charset="0"/>
                      </a:endParaRPr>
                    </a:p>
                  </a:txBody>
                  <a:tcPr marL="0" marR="0" marT="108599" marB="0">
                    <a:lnL w="1270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solidFill>
                      <a:srgbClr val="CCCFD1"/>
                    </a:solidFill>
                  </a:tcPr>
                </a:tc>
                <a:extLst>
                  <a:ext uri="{0D108BD9-81ED-4DB2-BD59-A6C34878D82A}">
                    <a16:rowId xmlns:a16="http://schemas.microsoft.com/office/drawing/2014/main" val="10001"/>
                  </a:ext>
                </a:extLst>
              </a:tr>
              <a:tr h="879446">
                <a:tc>
                  <a:txBody>
                    <a:bodyPr/>
                    <a:lstStyle/>
                    <a:p>
                      <a:pPr>
                        <a:lnSpc>
                          <a:spcPct val="100000"/>
                        </a:lnSpc>
                        <a:spcBef>
                          <a:spcPts val="25"/>
                        </a:spcBef>
                      </a:pPr>
                      <a:endParaRPr sz="1600" dirty="0">
                        <a:latin typeface="Helvetica" panose="020B0604020202020204" pitchFamily="34" charset="0"/>
                        <a:cs typeface="Helvetica" panose="020B0604020202020204" pitchFamily="34" charset="0"/>
                      </a:endParaRPr>
                    </a:p>
                    <a:p>
                      <a:pPr marL="96520">
                        <a:lnSpc>
                          <a:spcPct val="100000"/>
                        </a:lnSpc>
                      </a:pPr>
                      <a:r>
                        <a:rPr sz="1600" spc="-165" dirty="0">
                          <a:latin typeface="Helvetica" panose="020B0604020202020204" pitchFamily="34" charset="0"/>
                          <a:cs typeface="Helvetica" panose="020B0604020202020204" pitchFamily="34" charset="0"/>
                        </a:rPr>
                        <a:t>2. </a:t>
                      </a:r>
                      <a:r>
                        <a:rPr sz="1600" spc="-195" dirty="0">
                          <a:latin typeface="Helvetica" panose="020B0604020202020204" pitchFamily="34" charset="0"/>
                          <a:cs typeface="Helvetica" panose="020B0604020202020204" pitchFamily="34" charset="0"/>
                        </a:rPr>
                        <a:t>Purchase </a:t>
                      </a:r>
                      <a:r>
                        <a:rPr sz="1600" spc="-135" dirty="0">
                          <a:latin typeface="Helvetica" panose="020B0604020202020204" pitchFamily="34" charset="0"/>
                          <a:cs typeface="Helvetica" panose="020B0604020202020204" pitchFamily="34" charset="0"/>
                        </a:rPr>
                        <a:t>Order</a:t>
                      </a:r>
                      <a:r>
                        <a:rPr sz="1600" spc="-110" dirty="0">
                          <a:latin typeface="Helvetica" panose="020B0604020202020204" pitchFamily="34" charset="0"/>
                          <a:cs typeface="Helvetica" panose="020B0604020202020204" pitchFamily="34" charset="0"/>
                        </a:rPr>
                        <a:t> </a:t>
                      </a:r>
                      <a:r>
                        <a:rPr sz="1600" spc="-185" dirty="0">
                          <a:latin typeface="Helvetica" panose="020B0604020202020204" pitchFamily="34" charset="0"/>
                          <a:cs typeface="Helvetica" panose="020B0604020202020204" pitchFamily="34" charset="0"/>
                        </a:rPr>
                        <a:t>Request</a:t>
                      </a:r>
                      <a:endParaRPr sz="1600" dirty="0">
                        <a:latin typeface="Helvetica" panose="020B0604020202020204" pitchFamily="34" charset="0"/>
                        <a:cs typeface="Helvetica" panose="020B0604020202020204" pitchFamily="34" charset="0"/>
                      </a:endParaRPr>
                    </a:p>
                  </a:txBody>
                  <a:tcPr marL="0" marR="0" marT="2715"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a:lnSpc>
                          <a:spcPct val="100000"/>
                        </a:lnSpc>
                        <a:spcBef>
                          <a:spcPts val="25"/>
                        </a:spcBef>
                      </a:pPr>
                      <a:endParaRPr sz="1400" dirty="0">
                        <a:latin typeface="Helvetica" panose="020B0604020202020204" pitchFamily="34" charset="0"/>
                        <a:cs typeface="Helvetica" panose="020B0604020202020204" pitchFamily="34" charset="0"/>
                      </a:endParaRPr>
                    </a:p>
                    <a:p>
                      <a:pPr marL="13970" algn="ctr">
                        <a:lnSpc>
                          <a:spcPct val="100000"/>
                        </a:lnSpc>
                      </a:pPr>
                      <a:r>
                        <a:rPr sz="1400" spc="-204" dirty="0">
                          <a:latin typeface="Helvetica" panose="020B0604020202020204" pitchFamily="34" charset="0"/>
                          <a:cs typeface="Helvetica" panose="020B0604020202020204" pitchFamily="34" charset="0"/>
                        </a:rPr>
                        <a:t>KHNP</a:t>
                      </a:r>
                      <a:endParaRPr sz="1400" dirty="0">
                        <a:latin typeface="Helvetica" panose="020B0604020202020204" pitchFamily="34" charset="0"/>
                        <a:cs typeface="Helvetica" panose="020B0604020202020204" pitchFamily="34" charset="0"/>
                      </a:endParaRPr>
                    </a:p>
                  </a:txBody>
                  <a:tcPr marL="0" marR="0" marT="271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a:lnSpc>
                          <a:spcPct val="100000"/>
                        </a:lnSpc>
                        <a:spcBef>
                          <a:spcPts val="25"/>
                        </a:spcBef>
                      </a:pPr>
                      <a:endParaRPr sz="1400">
                        <a:latin typeface="Helvetica" panose="020B0604020202020204" pitchFamily="34" charset="0"/>
                        <a:cs typeface="Helvetica" panose="020B0604020202020204" pitchFamily="34" charset="0"/>
                      </a:endParaRPr>
                    </a:p>
                    <a:p>
                      <a:pPr marL="13335" algn="ctr">
                        <a:lnSpc>
                          <a:spcPct val="100000"/>
                        </a:lnSpc>
                      </a:pPr>
                      <a:r>
                        <a:rPr sz="1400" dirty="0">
                          <a:latin typeface="Helvetica" panose="020B0604020202020204" pitchFamily="34" charset="0"/>
                          <a:cs typeface="Helvetica" panose="020B0604020202020204" pitchFamily="34" charset="0"/>
                        </a:rPr>
                        <a:t>2</a:t>
                      </a:r>
                      <a:endParaRPr sz="1400">
                        <a:latin typeface="Helvetica" panose="020B0604020202020204" pitchFamily="34" charset="0"/>
                        <a:cs typeface="Helvetica" panose="020B0604020202020204" pitchFamily="34" charset="0"/>
                      </a:endParaRPr>
                    </a:p>
                  </a:txBody>
                  <a:tcPr marL="0" marR="0" marT="271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extLst>
                  <a:ext uri="{0D108BD9-81ED-4DB2-BD59-A6C34878D82A}">
                    <a16:rowId xmlns:a16="http://schemas.microsoft.com/office/drawing/2014/main" val="10002"/>
                  </a:ext>
                </a:extLst>
              </a:tr>
              <a:tr h="669293">
                <a:tc>
                  <a:txBody>
                    <a:bodyPr/>
                    <a:lstStyle/>
                    <a:p>
                      <a:pPr marL="96520">
                        <a:lnSpc>
                          <a:spcPct val="100000"/>
                        </a:lnSpc>
                        <a:spcBef>
                          <a:spcPts val="1005"/>
                        </a:spcBef>
                      </a:pPr>
                      <a:r>
                        <a:rPr sz="1600" spc="-165" dirty="0">
                          <a:latin typeface="Helvetica" panose="020B0604020202020204" pitchFamily="34" charset="0"/>
                          <a:cs typeface="Helvetica" panose="020B0604020202020204" pitchFamily="34" charset="0"/>
                        </a:rPr>
                        <a:t>3. </a:t>
                      </a:r>
                      <a:r>
                        <a:rPr lang="en-US" altLang="ko-KR" sz="1600" spc="-165" dirty="0">
                          <a:latin typeface="Helvetica" panose="020B0604020202020204" pitchFamily="34" charset="0"/>
                          <a:cs typeface="Helvetica" panose="020B0604020202020204" pitchFamily="34" charset="0"/>
                        </a:rPr>
                        <a:t> </a:t>
                      </a:r>
                      <a:r>
                        <a:rPr sz="1600" spc="-200" dirty="0">
                          <a:latin typeface="Helvetica" panose="020B0604020202020204" pitchFamily="34" charset="0"/>
                          <a:cs typeface="Helvetica" panose="020B0604020202020204" pitchFamily="34" charset="0"/>
                        </a:rPr>
                        <a:t>Issue</a:t>
                      </a:r>
                      <a:r>
                        <a:rPr sz="1600" spc="-80" dirty="0">
                          <a:latin typeface="Helvetica" panose="020B0604020202020204" pitchFamily="34" charset="0"/>
                          <a:cs typeface="Helvetica" panose="020B0604020202020204" pitchFamily="34" charset="0"/>
                        </a:rPr>
                        <a:t> </a:t>
                      </a:r>
                      <a:r>
                        <a:rPr sz="1600" spc="-225" dirty="0">
                          <a:latin typeface="Helvetica" panose="020B0604020202020204" pitchFamily="34" charset="0"/>
                          <a:cs typeface="Helvetica" panose="020B0604020202020204" pitchFamily="34" charset="0"/>
                        </a:rPr>
                        <a:t>ITT</a:t>
                      </a:r>
                      <a:endParaRPr sz="1600" dirty="0">
                        <a:latin typeface="Helvetica" panose="020B0604020202020204" pitchFamily="34" charset="0"/>
                        <a:cs typeface="Helvetica" panose="020B0604020202020204" pitchFamily="34" charset="0"/>
                      </a:endParaRPr>
                    </a:p>
                  </a:txBody>
                  <a:tcPr marL="0" marR="0" marT="109142"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marL="12700" algn="ctr">
                        <a:lnSpc>
                          <a:spcPct val="100000"/>
                        </a:lnSpc>
                        <a:spcBef>
                          <a:spcPts val="1005"/>
                        </a:spcBef>
                      </a:pPr>
                      <a:r>
                        <a:rPr sz="1400" spc="-204" dirty="0">
                          <a:latin typeface="Helvetica" panose="020B0604020202020204" pitchFamily="34" charset="0"/>
                          <a:cs typeface="Helvetica" panose="020B0604020202020204" pitchFamily="34" charset="0"/>
                        </a:rPr>
                        <a:t>KHNP</a:t>
                      </a:r>
                      <a:endParaRPr sz="1400" dirty="0">
                        <a:latin typeface="Helvetica" panose="020B0604020202020204" pitchFamily="34" charset="0"/>
                        <a:cs typeface="Helvetica" panose="020B0604020202020204" pitchFamily="34" charset="0"/>
                      </a:endParaRPr>
                    </a:p>
                  </a:txBody>
                  <a:tcPr marL="0" marR="0" marT="109142"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marL="12700" algn="ctr">
                        <a:lnSpc>
                          <a:spcPct val="100000"/>
                        </a:lnSpc>
                        <a:spcBef>
                          <a:spcPts val="1005"/>
                        </a:spcBef>
                      </a:pPr>
                      <a:r>
                        <a:rPr sz="1400" dirty="0">
                          <a:latin typeface="Helvetica" panose="020B0604020202020204" pitchFamily="34" charset="0"/>
                          <a:cs typeface="Helvetica" panose="020B0604020202020204" pitchFamily="34" charset="0"/>
                        </a:rPr>
                        <a:t>1</a:t>
                      </a:r>
                    </a:p>
                  </a:txBody>
                  <a:tcPr marL="0" marR="0" marT="109142"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extLst>
                  <a:ext uri="{0D108BD9-81ED-4DB2-BD59-A6C34878D82A}">
                    <a16:rowId xmlns:a16="http://schemas.microsoft.com/office/drawing/2014/main" val="10003"/>
                  </a:ext>
                </a:extLst>
              </a:tr>
              <a:tr h="668047">
                <a:tc>
                  <a:txBody>
                    <a:bodyPr/>
                    <a:lstStyle/>
                    <a:p>
                      <a:pPr marL="96520">
                        <a:lnSpc>
                          <a:spcPct val="100000"/>
                        </a:lnSpc>
                        <a:spcBef>
                          <a:spcPts val="1000"/>
                        </a:spcBef>
                      </a:pPr>
                      <a:r>
                        <a:rPr sz="1600" spc="-165" dirty="0">
                          <a:latin typeface="Helvetica" panose="020B0604020202020204" pitchFamily="34" charset="0"/>
                          <a:cs typeface="Helvetica" panose="020B0604020202020204" pitchFamily="34" charset="0"/>
                        </a:rPr>
                        <a:t>4. </a:t>
                      </a:r>
                      <a:r>
                        <a:rPr sz="1600" spc="-185" dirty="0">
                          <a:latin typeface="Helvetica" panose="020B0604020202020204" pitchFamily="34" charset="0"/>
                          <a:cs typeface="Helvetica" panose="020B0604020202020204" pitchFamily="34" charset="0"/>
                        </a:rPr>
                        <a:t>Request </a:t>
                      </a:r>
                      <a:r>
                        <a:rPr sz="1600" spc="-114" dirty="0">
                          <a:latin typeface="Helvetica" panose="020B0604020202020204" pitchFamily="34" charset="0"/>
                          <a:cs typeface="Helvetica" panose="020B0604020202020204" pitchFamily="34" charset="0"/>
                        </a:rPr>
                        <a:t>for </a:t>
                      </a:r>
                      <a:r>
                        <a:rPr sz="1600" spc="-210" dirty="0">
                          <a:latin typeface="Helvetica" panose="020B0604020202020204" pitchFamily="34" charset="0"/>
                          <a:cs typeface="Helvetica" panose="020B0604020202020204" pitchFamily="34" charset="0"/>
                        </a:rPr>
                        <a:t>Technical</a:t>
                      </a:r>
                      <a:r>
                        <a:rPr sz="1600" spc="-5" dirty="0">
                          <a:latin typeface="Helvetica" panose="020B0604020202020204" pitchFamily="34" charset="0"/>
                          <a:cs typeface="Helvetica" panose="020B0604020202020204" pitchFamily="34" charset="0"/>
                        </a:rPr>
                        <a:t> </a:t>
                      </a:r>
                      <a:r>
                        <a:rPr sz="1600" spc="-170" dirty="0">
                          <a:latin typeface="Helvetica" panose="020B0604020202020204" pitchFamily="34" charset="0"/>
                          <a:cs typeface="Helvetica" panose="020B0604020202020204" pitchFamily="34" charset="0"/>
                        </a:rPr>
                        <a:t>Evaluation</a:t>
                      </a:r>
                      <a:endParaRPr sz="1600" dirty="0">
                        <a:latin typeface="Helvetica" panose="020B0604020202020204" pitchFamily="34" charset="0"/>
                        <a:cs typeface="Helvetica" panose="020B0604020202020204" pitchFamily="34" charset="0"/>
                      </a:endParaRPr>
                    </a:p>
                  </a:txBody>
                  <a:tcPr marL="0" marR="0" marT="10859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marL="10795" algn="ctr">
                        <a:lnSpc>
                          <a:spcPct val="100000"/>
                        </a:lnSpc>
                        <a:spcBef>
                          <a:spcPts val="1000"/>
                        </a:spcBef>
                      </a:pPr>
                      <a:r>
                        <a:rPr sz="1400" spc="-210" dirty="0">
                          <a:latin typeface="Helvetica" panose="020B0604020202020204" pitchFamily="34" charset="0"/>
                          <a:cs typeface="Helvetica" panose="020B0604020202020204" pitchFamily="34" charset="0"/>
                        </a:rPr>
                        <a:t>KHNP</a:t>
                      </a:r>
                      <a:endParaRPr sz="1400" dirty="0">
                        <a:latin typeface="Helvetica" panose="020B0604020202020204" pitchFamily="34" charset="0"/>
                        <a:cs typeface="Helvetica" panose="020B0604020202020204" pitchFamily="34" charset="0"/>
                      </a:endParaRPr>
                    </a:p>
                  </a:txBody>
                  <a:tcPr marL="0" marR="0" marT="10859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marL="9525" algn="ctr">
                        <a:lnSpc>
                          <a:spcPct val="100000"/>
                        </a:lnSpc>
                        <a:spcBef>
                          <a:spcPts val="1000"/>
                        </a:spcBef>
                      </a:pPr>
                      <a:r>
                        <a:rPr sz="1400" spc="-95" dirty="0">
                          <a:latin typeface="Helvetica" panose="020B0604020202020204" pitchFamily="34" charset="0"/>
                          <a:cs typeface="Helvetica" panose="020B0604020202020204" pitchFamily="34" charset="0"/>
                        </a:rPr>
                        <a:t>4~5</a:t>
                      </a:r>
                      <a:endParaRPr sz="1400" dirty="0">
                        <a:latin typeface="Helvetica" panose="020B0604020202020204" pitchFamily="34" charset="0"/>
                        <a:cs typeface="Helvetica" panose="020B0604020202020204" pitchFamily="34" charset="0"/>
                      </a:endParaRPr>
                    </a:p>
                  </a:txBody>
                  <a:tcPr marL="0" marR="0" marT="10859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extLst>
                  <a:ext uri="{0D108BD9-81ED-4DB2-BD59-A6C34878D82A}">
                    <a16:rowId xmlns:a16="http://schemas.microsoft.com/office/drawing/2014/main" val="10004"/>
                  </a:ext>
                </a:extLst>
              </a:tr>
              <a:tr h="879446">
                <a:tc>
                  <a:txBody>
                    <a:bodyPr/>
                    <a:lstStyle/>
                    <a:p>
                      <a:pPr>
                        <a:lnSpc>
                          <a:spcPct val="100000"/>
                        </a:lnSpc>
                        <a:spcBef>
                          <a:spcPts val="25"/>
                        </a:spcBef>
                      </a:pPr>
                      <a:endParaRPr sz="1600" dirty="0">
                        <a:latin typeface="Helvetica" panose="020B0604020202020204" pitchFamily="34" charset="0"/>
                        <a:cs typeface="Helvetica" panose="020B0604020202020204" pitchFamily="34" charset="0"/>
                      </a:endParaRPr>
                    </a:p>
                    <a:p>
                      <a:pPr marL="96520">
                        <a:lnSpc>
                          <a:spcPct val="100000"/>
                        </a:lnSpc>
                      </a:pPr>
                      <a:r>
                        <a:rPr sz="1600" spc="-165" dirty="0">
                          <a:latin typeface="Helvetica" panose="020B0604020202020204" pitchFamily="34" charset="0"/>
                          <a:cs typeface="Helvetica" panose="020B0604020202020204" pitchFamily="34" charset="0"/>
                        </a:rPr>
                        <a:t>5. </a:t>
                      </a:r>
                      <a:r>
                        <a:rPr sz="1600" spc="-200" dirty="0">
                          <a:latin typeface="Helvetica" panose="020B0604020202020204" pitchFamily="34" charset="0"/>
                          <a:cs typeface="Helvetica" panose="020B0604020202020204" pitchFamily="34" charset="0"/>
                        </a:rPr>
                        <a:t>Issue </a:t>
                      </a:r>
                      <a:r>
                        <a:rPr sz="1600" spc="-210" dirty="0">
                          <a:latin typeface="Helvetica" panose="020B0604020202020204" pitchFamily="34" charset="0"/>
                          <a:cs typeface="Helvetica" panose="020B0604020202020204" pitchFamily="34" charset="0"/>
                        </a:rPr>
                        <a:t>Technical </a:t>
                      </a:r>
                      <a:r>
                        <a:rPr sz="1600" spc="-165" dirty="0">
                          <a:latin typeface="Helvetica" panose="020B0604020202020204" pitchFamily="34" charset="0"/>
                          <a:cs typeface="Helvetica" panose="020B0604020202020204" pitchFamily="34" charset="0"/>
                        </a:rPr>
                        <a:t>Evaluation</a:t>
                      </a:r>
                      <a:r>
                        <a:rPr sz="1600" spc="-100" dirty="0">
                          <a:latin typeface="Helvetica" panose="020B0604020202020204" pitchFamily="34" charset="0"/>
                          <a:cs typeface="Helvetica" panose="020B0604020202020204" pitchFamily="34" charset="0"/>
                        </a:rPr>
                        <a:t> </a:t>
                      </a:r>
                      <a:r>
                        <a:rPr sz="1600" spc="-150" dirty="0">
                          <a:latin typeface="Helvetica" panose="020B0604020202020204" pitchFamily="34" charset="0"/>
                          <a:cs typeface="Helvetica" panose="020B0604020202020204" pitchFamily="34" charset="0"/>
                        </a:rPr>
                        <a:t>Report</a:t>
                      </a:r>
                      <a:endParaRPr sz="1600" dirty="0">
                        <a:latin typeface="Helvetica" panose="020B0604020202020204" pitchFamily="34" charset="0"/>
                        <a:cs typeface="Helvetica" panose="020B0604020202020204" pitchFamily="34" charset="0"/>
                      </a:endParaRPr>
                    </a:p>
                  </a:txBody>
                  <a:tcPr marL="0" marR="0" marT="2715"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a:lnSpc>
                          <a:spcPct val="100000"/>
                        </a:lnSpc>
                        <a:spcBef>
                          <a:spcPts val="25"/>
                        </a:spcBef>
                      </a:pPr>
                      <a:endParaRPr sz="1400" dirty="0">
                        <a:latin typeface="Helvetica" panose="020B0604020202020204" pitchFamily="34" charset="0"/>
                        <a:cs typeface="Helvetica" panose="020B0604020202020204" pitchFamily="34" charset="0"/>
                      </a:endParaRPr>
                    </a:p>
                    <a:p>
                      <a:pPr marL="13335" algn="ctr">
                        <a:lnSpc>
                          <a:spcPct val="100000"/>
                        </a:lnSpc>
                      </a:pPr>
                      <a:r>
                        <a:rPr sz="1400" spc="-229" dirty="0">
                          <a:latin typeface="Helvetica" panose="020B0604020202020204" pitchFamily="34" charset="0"/>
                          <a:cs typeface="Helvetica" panose="020B0604020202020204" pitchFamily="34" charset="0"/>
                        </a:rPr>
                        <a:t>KEPCO</a:t>
                      </a:r>
                      <a:r>
                        <a:rPr sz="1400" spc="-10" dirty="0">
                          <a:latin typeface="Helvetica" panose="020B0604020202020204" pitchFamily="34" charset="0"/>
                          <a:cs typeface="Helvetica" panose="020B0604020202020204" pitchFamily="34" charset="0"/>
                        </a:rPr>
                        <a:t> </a:t>
                      </a:r>
                      <a:r>
                        <a:rPr sz="1400" spc="-200" dirty="0">
                          <a:latin typeface="Helvetica" panose="020B0604020202020204" pitchFamily="34" charset="0"/>
                          <a:cs typeface="Helvetica" panose="020B0604020202020204" pitchFamily="34" charset="0"/>
                        </a:rPr>
                        <a:t>E&amp;C</a:t>
                      </a:r>
                      <a:endParaRPr sz="1400" dirty="0">
                        <a:latin typeface="Helvetica" panose="020B0604020202020204" pitchFamily="34" charset="0"/>
                        <a:cs typeface="Helvetica" panose="020B0604020202020204" pitchFamily="34" charset="0"/>
                      </a:endParaRPr>
                    </a:p>
                  </a:txBody>
                  <a:tcPr marL="0" marR="0" marT="271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a:lnSpc>
                          <a:spcPct val="100000"/>
                        </a:lnSpc>
                        <a:spcBef>
                          <a:spcPts val="25"/>
                        </a:spcBef>
                      </a:pPr>
                      <a:endParaRPr sz="1400" dirty="0">
                        <a:latin typeface="Helvetica" panose="020B0604020202020204" pitchFamily="34" charset="0"/>
                        <a:cs typeface="Helvetica" panose="020B0604020202020204" pitchFamily="34" charset="0"/>
                      </a:endParaRPr>
                    </a:p>
                    <a:p>
                      <a:pPr marL="12065" algn="ctr">
                        <a:lnSpc>
                          <a:spcPct val="100000"/>
                        </a:lnSpc>
                      </a:pPr>
                      <a:r>
                        <a:rPr sz="1400" spc="-95" dirty="0">
                          <a:latin typeface="Helvetica" panose="020B0604020202020204" pitchFamily="34" charset="0"/>
                          <a:cs typeface="Helvetica" panose="020B0604020202020204" pitchFamily="34" charset="0"/>
                        </a:rPr>
                        <a:t>2~4</a:t>
                      </a:r>
                      <a:endParaRPr sz="1400" dirty="0">
                        <a:latin typeface="Helvetica" panose="020B0604020202020204" pitchFamily="34" charset="0"/>
                        <a:cs typeface="Helvetica" panose="020B0604020202020204" pitchFamily="34" charset="0"/>
                      </a:endParaRPr>
                    </a:p>
                  </a:txBody>
                  <a:tcPr marL="0" marR="0" marT="271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extLst>
                  <a:ext uri="{0D108BD9-81ED-4DB2-BD59-A6C34878D82A}">
                    <a16:rowId xmlns:a16="http://schemas.microsoft.com/office/drawing/2014/main" val="10005"/>
                  </a:ext>
                </a:extLst>
              </a:tr>
              <a:tr h="698685">
                <a:tc>
                  <a:txBody>
                    <a:bodyPr/>
                    <a:lstStyle/>
                    <a:p>
                      <a:pPr marL="282575" marR="930275" indent="-186055">
                        <a:lnSpc>
                          <a:spcPct val="100000"/>
                        </a:lnSpc>
                        <a:spcBef>
                          <a:spcPts val="910"/>
                        </a:spcBef>
                      </a:pPr>
                      <a:r>
                        <a:rPr sz="1600" spc="-165" dirty="0">
                          <a:latin typeface="Helvetica" panose="020B0604020202020204" pitchFamily="34" charset="0"/>
                          <a:cs typeface="Helvetica" panose="020B0604020202020204" pitchFamily="34" charset="0"/>
                        </a:rPr>
                        <a:t>6. </a:t>
                      </a:r>
                      <a:r>
                        <a:rPr sz="1600" spc="-140" dirty="0">
                          <a:latin typeface="Helvetica" panose="020B0604020202020204" pitchFamily="34" charset="0"/>
                          <a:cs typeface="Helvetica" panose="020B0604020202020204" pitchFamily="34" charset="0"/>
                        </a:rPr>
                        <a:t>Confirm </a:t>
                      </a:r>
                      <a:r>
                        <a:rPr sz="1600" spc="-215" dirty="0">
                          <a:latin typeface="Helvetica" panose="020B0604020202020204" pitchFamily="34" charset="0"/>
                          <a:cs typeface="Helvetica" panose="020B0604020202020204" pitchFamily="34" charset="0"/>
                        </a:rPr>
                        <a:t>Technical </a:t>
                      </a:r>
                      <a:r>
                        <a:rPr sz="1600" spc="-170" dirty="0">
                          <a:latin typeface="Helvetica" panose="020B0604020202020204" pitchFamily="34" charset="0"/>
                          <a:cs typeface="Helvetica" panose="020B0604020202020204" pitchFamily="34" charset="0"/>
                        </a:rPr>
                        <a:t>Evaluation  </a:t>
                      </a:r>
                      <a:endParaRPr lang="en-US" altLang="ko-KR" sz="1600" spc="-170" dirty="0">
                        <a:latin typeface="Helvetica" panose="020B0604020202020204" pitchFamily="34" charset="0"/>
                        <a:cs typeface="Helvetica" panose="020B0604020202020204" pitchFamily="34" charset="0"/>
                      </a:endParaRPr>
                    </a:p>
                    <a:p>
                      <a:pPr marL="282575" marR="930275" indent="-186055">
                        <a:lnSpc>
                          <a:spcPct val="100000"/>
                        </a:lnSpc>
                        <a:spcBef>
                          <a:spcPts val="910"/>
                        </a:spcBef>
                      </a:pPr>
                      <a:r>
                        <a:rPr lang="en-US" altLang="ko-KR" sz="1600" spc="-175" dirty="0">
                          <a:latin typeface="Helvetica" panose="020B0604020202020204" pitchFamily="34" charset="0"/>
                          <a:cs typeface="Helvetica" panose="020B0604020202020204" pitchFamily="34" charset="0"/>
                        </a:rPr>
                        <a:t>   </a:t>
                      </a:r>
                      <a:r>
                        <a:rPr sz="1600" spc="-175" dirty="0">
                          <a:latin typeface="Helvetica" panose="020B0604020202020204" pitchFamily="34" charset="0"/>
                          <a:cs typeface="Helvetica" panose="020B0604020202020204" pitchFamily="34" charset="0"/>
                        </a:rPr>
                        <a:t>(Spare </a:t>
                      </a:r>
                      <a:r>
                        <a:rPr sz="1600" spc="-195" dirty="0">
                          <a:latin typeface="Helvetica" panose="020B0604020202020204" pitchFamily="34" charset="0"/>
                          <a:cs typeface="Helvetica" panose="020B0604020202020204" pitchFamily="34" charset="0"/>
                        </a:rPr>
                        <a:t>Parts </a:t>
                      </a:r>
                      <a:r>
                        <a:rPr sz="1600" spc="-105" dirty="0">
                          <a:latin typeface="Helvetica" panose="020B0604020202020204" pitchFamily="34" charset="0"/>
                          <a:cs typeface="Helvetica" panose="020B0604020202020204" pitchFamily="34" charset="0"/>
                        </a:rPr>
                        <a:t>&amp; </a:t>
                      </a:r>
                      <a:r>
                        <a:rPr sz="1600" spc="-185" dirty="0">
                          <a:latin typeface="Helvetica" panose="020B0604020202020204" pitchFamily="34" charset="0"/>
                          <a:cs typeface="Helvetica" panose="020B0604020202020204" pitchFamily="34" charset="0"/>
                        </a:rPr>
                        <a:t>Special </a:t>
                      </a:r>
                      <a:r>
                        <a:rPr sz="1600" spc="-195" dirty="0">
                          <a:latin typeface="Helvetica" panose="020B0604020202020204" pitchFamily="34" charset="0"/>
                          <a:cs typeface="Helvetica" panose="020B0604020202020204" pitchFamily="34" charset="0"/>
                        </a:rPr>
                        <a:t>Tools</a:t>
                      </a:r>
                      <a:r>
                        <a:rPr sz="1600" spc="-185" dirty="0">
                          <a:latin typeface="Helvetica" panose="020B0604020202020204" pitchFamily="34" charset="0"/>
                          <a:cs typeface="Helvetica" panose="020B0604020202020204" pitchFamily="34" charset="0"/>
                        </a:rPr>
                        <a:t>)</a:t>
                      </a:r>
                      <a:endParaRPr sz="1600" dirty="0">
                        <a:latin typeface="Helvetica" panose="020B0604020202020204" pitchFamily="34" charset="0"/>
                        <a:cs typeface="Helvetica" panose="020B0604020202020204" pitchFamily="34" charset="0"/>
                      </a:endParaRPr>
                    </a:p>
                  </a:txBody>
                  <a:tcPr marL="0" marR="0" marT="98825"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a:lnSpc>
                          <a:spcPct val="100000"/>
                        </a:lnSpc>
                        <a:spcBef>
                          <a:spcPts val="25"/>
                        </a:spcBef>
                      </a:pPr>
                      <a:endParaRPr sz="1400" dirty="0">
                        <a:latin typeface="Helvetica" panose="020B0604020202020204" pitchFamily="34" charset="0"/>
                        <a:cs typeface="Helvetica" panose="020B0604020202020204" pitchFamily="34" charset="0"/>
                      </a:endParaRPr>
                    </a:p>
                    <a:p>
                      <a:pPr marL="12065" algn="ctr">
                        <a:lnSpc>
                          <a:spcPct val="100000"/>
                        </a:lnSpc>
                      </a:pPr>
                      <a:r>
                        <a:rPr sz="1400" spc="-210" dirty="0">
                          <a:latin typeface="Helvetica" panose="020B0604020202020204" pitchFamily="34" charset="0"/>
                          <a:cs typeface="Helvetica" panose="020B0604020202020204" pitchFamily="34" charset="0"/>
                        </a:rPr>
                        <a:t>KHNP</a:t>
                      </a:r>
                      <a:endParaRPr sz="1400" dirty="0">
                        <a:latin typeface="Helvetica" panose="020B0604020202020204" pitchFamily="34" charset="0"/>
                        <a:cs typeface="Helvetica" panose="020B0604020202020204" pitchFamily="34" charset="0"/>
                      </a:endParaRPr>
                    </a:p>
                  </a:txBody>
                  <a:tcPr marL="0" marR="0" marT="271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a:lnSpc>
                          <a:spcPct val="100000"/>
                        </a:lnSpc>
                        <a:spcBef>
                          <a:spcPts val="25"/>
                        </a:spcBef>
                      </a:pPr>
                      <a:endParaRPr sz="1400" dirty="0">
                        <a:latin typeface="Helvetica" panose="020B0604020202020204" pitchFamily="34" charset="0"/>
                        <a:cs typeface="Helvetica" panose="020B0604020202020204" pitchFamily="34" charset="0"/>
                      </a:endParaRPr>
                    </a:p>
                    <a:p>
                      <a:pPr marL="10795" algn="ctr">
                        <a:lnSpc>
                          <a:spcPct val="100000"/>
                        </a:lnSpc>
                      </a:pPr>
                      <a:r>
                        <a:rPr sz="1400" dirty="0">
                          <a:latin typeface="Helvetica" panose="020B0604020202020204" pitchFamily="34" charset="0"/>
                          <a:cs typeface="Helvetica" panose="020B0604020202020204" pitchFamily="34" charset="0"/>
                        </a:rPr>
                        <a:t>1</a:t>
                      </a:r>
                    </a:p>
                  </a:txBody>
                  <a:tcPr marL="0" marR="0" marT="271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extLst>
                  <a:ext uri="{0D108BD9-81ED-4DB2-BD59-A6C34878D82A}">
                    <a16:rowId xmlns:a16="http://schemas.microsoft.com/office/drawing/2014/main" val="10006"/>
                  </a:ext>
                </a:extLst>
              </a:tr>
              <a:tr h="878484">
                <a:tc>
                  <a:txBody>
                    <a:bodyPr/>
                    <a:lstStyle/>
                    <a:p>
                      <a:pPr>
                        <a:lnSpc>
                          <a:spcPct val="100000"/>
                        </a:lnSpc>
                        <a:spcBef>
                          <a:spcPts val="15"/>
                        </a:spcBef>
                      </a:pPr>
                      <a:endParaRPr sz="1600" dirty="0">
                        <a:latin typeface="Helvetica" panose="020B0604020202020204" pitchFamily="34" charset="0"/>
                        <a:cs typeface="Helvetica" panose="020B0604020202020204" pitchFamily="34" charset="0"/>
                      </a:endParaRPr>
                    </a:p>
                    <a:p>
                      <a:pPr marL="96520">
                        <a:lnSpc>
                          <a:spcPct val="100000"/>
                        </a:lnSpc>
                      </a:pPr>
                      <a:r>
                        <a:rPr sz="1600" spc="-165" dirty="0">
                          <a:latin typeface="Helvetica" panose="020B0604020202020204" pitchFamily="34" charset="0"/>
                          <a:cs typeface="Helvetica" panose="020B0604020202020204" pitchFamily="34" charset="0"/>
                        </a:rPr>
                        <a:t>7. </a:t>
                      </a:r>
                      <a:r>
                        <a:rPr sz="1600" spc="-200" dirty="0">
                          <a:latin typeface="Helvetica" panose="020B0604020202020204" pitchFamily="34" charset="0"/>
                          <a:cs typeface="Helvetica" panose="020B0604020202020204" pitchFamily="34" charset="0"/>
                        </a:rPr>
                        <a:t>Select Technically </a:t>
                      </a:r>
                      <a:r>
                        <a:rPr sz="1600" spc="-180" dirty="0">
                          <a:latin typeface="Helvetica" panose="020B0604020202020204" pitchFamily="34" charset="0"/>
                          <a:cs typeface="Helvetica" panose="020B0604020202020204" pitchFamily="34" charset="0"/>
                        </a:rPr>
                        <a:t>Acceptable</a:t>
                      </a:r>
                      <a:r>
                        <a:rPr sz="1600" spc="-114" dirty="0">
                          <a:latin typeface="Helvetica" panose="020B0604020202020204" pitchFamily="34" charset="0"/>
                          <a:cs typeface="Helvetica" panose="020B0604020202020204" pitchFamily="34" charset="0"/>
                        </a:rPr>
                        <a:t> </a:t>
                      </a:r>
                      <a:r>
                        <a:rPr sz="1600" spc="-195" dirty="0">
                          <a:latin typeface="Helvetica" panose="020B0604020202020204" pitchFamily="34" charset="0"/>
                          <a:cs typeface="Helvetica" panose="020B0604020202020204" pitchFamily="34" charset="0"/>
                        </a:rPr>
                        <a:t>Tenderers</a:t>
                      </a:r>
                      <a:endParaRPr sz="1600" dirty="0">
                        <a:latin typeface="Helvetica" panose="020B0604020202020204" pitchFamily="34" charset="0"/>
                        <a:cs typeface="Helvetica" panose="020B0604020202020204" pitchFamily="34" charset="0"/>
                      </a:endParaRPr>
                    </a:p>
                  </a:txBody>
                  <a:tcPr marL="0" marR="0" marT="162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a:lnSpc>
                          <a:spcPct val="100000"/>
                        </a:lnSpc>
                        <a:spcBef>
                          <a:spcPts val="15"/>
                        </a:spcBef>
                      </a:pPr>
                      <a:endParaRPr sz="1400">
                        <a:latin typeface="Helvetica" panose="020B0604020202020204" pitchFamily="34" charset="0"/>
                        <a:cs typeface="Helvetica" panose="020B0604020202020204" pitchFamily="34" charset="0"/>
                      </a:endParaRPr>
                    </a:p>
                    <a:p>
                      <a:pPr marL="13335" algn="ctr">
                        <a:lnSpc>
                          <a:spcPct val="100000"/>
                        </a:lnSpc>
                      </a:pPr>
                      <a:r>
                        <a:rPr sz="1400" spc="-204" dirty="0">
                          <a:latin typeface="Helvetica" panose="020B0604020202020204" pitchFamily="34" charset="0"/>
                          <a:cs typeface="Helvetica" panose="020B0604020202020204" pitchFamily="34" charset="0"/>
                        </a:rPr>
                        <a:t>KHNP</a:t>
                      </a:r>
                      <a:endParaRPr sz="1400">
                        <a:latin typeface="Helvetica" panose="020B0604020202020204" pitchFamily="34" charset="0"/>
                        <a:cs typeface="Helvetica" panose="020B0604020202020204" pitchFamily="34" charset="0"/>
                      </a:endParaRPr>
                    </a:p>
                  </a:txBody>
                  <a:tcPr marL="0" marR="0" marT="162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a:lnSpc>
                          <a:spcPct val="100000"/>
                        </a:lnSpc>
                        <a:spcBef>
                          <a:spcPts val="15"/>
                        </a:spcBef>
                      </a:pPr>
                      <a:endParaRPr sz="1400" dirty="0">
                        <a:latin typeface="Helvetica" panose="020B0604020202020204" pitchFamily="34" charset="0"/>
                        <a:cs typeface="Helvetica" panose="020B0604020202020204" pitchFamily="34" charset="0"/>
                      </a:endParaRPr>
                    </a:p>
                    <a:p>
                      <a:pPr marL="13335" algn="ctr">
                        <a:lnSpc>
                          <a:spcPct val="100000"/>
                        </a:lnSpc>
                      </a:pPr>
                      <a:r>
                        <a:rPr sz="1400" dirty="0">
                          <a:latin typeface="Helvetica" panose="020B0604020202020204" pitchFamily="34" charset="0"/>
                          <a:cs typeface="Helvetica" panose="020B0604020202020204" pitchFamily="34" charset="0"/>
                        </a:rPr>
                        <a:t>1</a:t>
                      </a:r>
                    </a:p>
                  </a:txBody>
                  <a:tcPr marL="0" marR="0" marT="162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2100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954200"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75881" y="1339153"/>
              <a:ext cx="1991605"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Procurement Process(2)</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1"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a:t>
            </a:r>
          </a:p>
          <a:p>
            <a:r>
              <a:rPr lang="en-US" altLang="ko-KR" sz="1400" dirty="0">
                <a:solidFill>
                  <a:schemeClr val="bg1"/>
                </a:solidFill>
                <a:latin typeface="Helvetica" panose="020B0604020202020204" charset="0"/>
                <a:cs typeface="Helvetica" panose="020B0604020202020204" charset="0"/>
              </a:rPr>
              <a:t>Process</a:t>
            </a:r>
          </a:p>
        </p:txBody>
      </p:sp>
      <p:graphicFrame>
        <p:nvGraphicFramePr>
          <p:cNvPr id="16" name="object 4">
            <a:extLst>
              <a:ext uri="{FF2B5EF4-FFF2-40B4-BE49-F238E27FC236}">
                <a16:creationId xmlns:a16="http://schemas.microsoft.com/office/drawing/2014/main" id="{6BF9D28C-0B1E-44C3-8CB1-595EBF8DECA9}"/>
              </a:ext>
            </a:extLst>
          </p:cNvPr>
          <p:cNvGraphicFramePr>
            <a:graphicFrameLocks noGrp="1"/>
          </p:cNvGraphicFramePr>
          <p:nvPr>
            <p:extLst>
              <p:ext uri="{D42A27DB-BD31-4B8C-83A1-F6EECF244321}">
                <p14:modId xmlns:p14="http://schemas.microsoft.com/office/powerpoint/2010/main" val="2771789175"/>
              </p:ext>
            </p:extLst>
          </p:nvPr>
        </p:nvGraphicFramePr>
        <p:xfrm>
          <a:off x="2259659" y="0"/>
          <a:ext cx="6848845" cy="6741368"/>
        </p:xfrm>
        <a:graphic>
          <a:graphicData uri="http://schemas.openxmlformats.org/drawingml/2006/table">
            <a:tbl>
              <a:tblPr firstRow="1" bandRow="1">
                <a:tableStyleId>{2D5ABB26-0587-4C30-8999-92F81FD0307C}</a:tableStyleId>
              </a:tblPr>
              <a:tblGrid>
                <a:gridCol w="4544589">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tblGrid>
              <a:tr h="1160556">
                <a:tc>
                  <a:txBody>
                    <a:bodyPr/>
                    <a:lstStyle/>
                    <a:p>
                      <a:pPr marL="12065" algn="ctr">
                        <a:lnSpc>
                          <a:spcPct val="100000"/>
                        </a:lnSpc>
                        <a:spcBef>
                          <a:spcPts val="5"/>
                        </a:spcBef>
                      </a:pPr>
                      <a:r>
                        <a:rPr lang="en-US" sz="1800" dirty="0">
                          <a:latin typeface="Helvetica" panose="020B0604020202020204" pitchFamily="34" charset="0"/>
                          <a:cs typeface="Helvetica" panose="020B0604020202020204" pitchFamily="34" charset="0"/>
                        </a:rPr>
                        <a:t>Process</a:t>
                      </a:r>
                      <a:endParaRPr sz="1800" dirty="0">
                        <a:latin typeface="Helvetica" panose="020B0604020202020204" pitchFamily="34" charset="0"/>
                        <a:cs typeface="Helvetica" panose="020B0604020202020204" pitchFamily="34" charset="0"/>
                      </a:endParaRPr>
                    </a:p>
                  </a:txBody>
                  <a:tcPr marL="0" marR="0" marT="3258" marB="0" anchor="ctr">
                    <a:lnL w="1905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92D050"/>
                    </a:solidFill>
                  </a:tcPr>
                </a:tc>
                <a:tc>
                  <a:txBody>
                    <a:bodyPr/>
                    <a:lstStyle/>
                    <a:p>
                      <a:pPr marL="11430" algn="ctr">
                        <a:lnSpc>
                          <a:spcPct val="100000"/>
                        </a:lnSpc>
                        <a:spcBef>
                          <a:spcPts val="5"/>
                        </a:spcBef>
                      </a:pPr>
                      <a:r>
                        <a:rPr sz="1800" spc="-10" dirty="0">
                          <a:latin typeface="Helvetica" panose="020B0604020202020204" pitchFamily="34" charset="0"/>
                          <a:cs typeface="Helvetica" panose="020B0604020202020204" pitchFamily="34" charset="0"/>
                        </a:rPr>
                        <a:t>Entit</a:t>
                      </a:r>
                      <a:r>
                        <a:rPr lang="en-US" sz="1800" spc="-10" dirty="0">
                          <a:latin typeface="Helvetica" panose="020B0604020202020204" pitchFamily="34" charset="0"/>
                          <a:cs typeface="Helvetica" panose="020B0604020202020204" pitchFamily="34" charset="0"/>
                        </a:rPr>
                        <a:t>y</a:t>
                      </a:r>
                      <a:endParaRPr sz="1800" dirty="0">
                        <a:latin typeface="Helvetica" panose="020B0604020202020204" pitchFamily="34" charset="0"/>
                        <a:cs typeface="Helvetica" panose="020B0604020202020204" pitchFamily="34" charset="0"/>
                      </a:endParaRPr>
                    </a:p>
                  </a:txBody>
                  <a:tcPr marL="0" marR="0" marT="3258" marB="0" anchor="ctr">
                    <a:lnL w="1270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92D050"/>
                    </a:solidFill>
                  </a:tcPr>
                </a:tc>
                <a:tc>
                  <a:txBody>
                    <a:bodyPr/>
                    <a:lstStyle/>
                    <a:p>
                      <a:pPr marL="10795" algn="ctr">
                        <a:lnSpc>
                          <a:spcPct val="100000"/>
                        </a:lnSpc>
                        <a:spcBef>
                          <a:spcPts val="5"/>
                        </a:spcBef>
                      </a:pPr>
                      <a:r>
                        <a:rPr sz="1800" dirty="0">
                          <a:latin typeface="Helvetica" panose="020B0604020202020204" pitchFamily="34" charset="0"/>
                          <a:cs typeface="Helvetica" panose="020B0604020202020204" pitchFamily="34" charset="0"/>
                        </a:rPr>
                        <a:t>Period</a:t>
                      </a:r>
                      <a:endParaRPr lang="en-US" altLang="ko-KR" sz="1800" dirty="0">
                        <a:latin typeface="Helvetica" panose="020B0604020202020204" pitchFamily="34" charset="0"/>
                        <a:cs typeface="Helvetica" panose="020B0604020202020204" pitchFamily="34" charset="0"/>
                      </a:endParaRPr>
                    </a:p>
                    <a:p>
                      <a:pPr marL="10795" algn="ctr">
                        <a:lnSpc>
                          <a:spcPct val="100000"/>
                        </a:lnSpc>
                        <a:spcBef>
                          <a:spcPts val="5"/>
                        </a:spcBef>
                      </a:pPr>
                      <a:r>
                        <a:rPr sz="1800" dirty="0">
                          <a:latin typeface="Helvetica" panose="020B0604020202020204" pitchFamily="34" charset="0"/>
                          <a:cs typeface="Helvetica" panose="020B0604020202020204" pitchFamily="34" charset="0"/>
                        </a:rPr>
                        <a:t>(M)</a:t>
                      </a:r>
                    </a:p>
                  </a:txBody>
                  <a:tcPr marL="0" marR="0" marT="3258" marB="0" anchor="ctr">
                    <a:lnL w="1270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92D050"/>
                    </a:solidFill>
                  </a:tcPr>
                </a:tc>
                <a:extLst>
                  <a:ext uri="{0D108BD9-81ED-4DB2-BD59-A6C34878D82A}">
                    <a16:rowId xmlns:a16="http://schemas.microsoft.com/office/drawing/2014/main" val="10000"/>
                  </a:ext>
                </a:extLst>
              </a:tr>
              <a:tr h="857929">
                <a:tc>
                  <a:txBody>
                    <a:bodyPr/>
                    <a:lstStyle/>
                    <a:p>
                      <a:pPr marL="97155">
                        <a:lnSpc>
                          <a:spcPct val="100000"/>
                        </a:lnSpc>
                        <a:spcBef>
                          <a:spcPts val="1405"/>
                        </a:spcBef>
                      </a:pPr>
                      <a:r>
                        <a:rPr sz="1600" spc="-165" dirty="0">
                          <a:latin typeface="Helvetica" panose="020B0604020202020204" pitchFamily="34" charset="0"/>
                          <a:cs typeface="Helvetica" panose="020B0604020202020204" pitchFamily="34" charset="0"/>
                        </a:rPr>
                        <a:t>8. </a:t>
                      </a:r>
                      <a:r>
                        <a:rPr sz="1600" spc="-200" dirty="0">
                          <a:latin typeface="Helvetica" panose="020B0604020202020204" pitchFamily="34" charset="0"/>
                          <a:cs typeface="Helvetica" panose="020B0604020202020204" pitchFamily="34" charset="0"/>
                        </a:rPr>
                        <a:t>Select Successful</a:t>
                      </a:r>
                      <a:r>
                        <a:rPr sz="1600" spc="-95" dirty="0">
                          <a:latin typeface="Helvetica" panose="020B0604020202020204" pitchFamily="34" charset="0"/>
                          <a:cs typeface="Helvetica" panose="020B0604020202020204" pitchFamily="34" charset="0"/>
                        </a:rPr>
                        <a:t> </a:t>
                      </a:r>
                      <a:r>
                        <a:rPr sz="1600" spc="-190" dirty="0">
                          <a:latin typeface="Helvetica" panose="020B0604020202020204" pitchFamily="34" charset="0"/>
                          <a:cs typeface="Helvetica" panose="020B0604020202020204" pitchFamily="34" charset="0"/>
                        </a:rPr>
                        <a:t>Tenderer</a:t>
                      </a:r>
                      <a:endParaRPr sz="1600" dirty="0">
                        <a:latin typeface="Helvetica" panose="020B0604020202020204" pitchFamily="34" charset="0"/>
                        <a:cs typeface="Helvetica" panose="020B0604020202020204" pitchFamily="34" charset="0"/>
                      </a:endParaRPr>
                    </a:p>
                  </a:txBody>
                  <a:tcPr marL="0" marR="0" marT="152581" marB="0">
                    <a:lnL w="1905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solidFill>
                      <a:srgbClr val="CCCFD1"/>
                    </a:solidFill>
                  </a:tcPr>
                </a:tc>
                <a:tc>
                  <a:txBody>
                    <a:bodyPr/>
                    <a:lstStyle/>
                    <a:p>
                      <a:pPr marL="11430" algn="ctr">
                        <a:lnSpc>
                          <a:spcPct val="100000"/>
                        </a:lnSpc>
                        <a:spcBef>
                          <a:spcPts val="1405"/>
                        </a:spcBef>
                      </a:pPr>
                      <a:r>
                        <a:rPr sz="1400" spc="-204" dirty="0">
                          <a:latin typeface="Helvetica" panose="020B0604020202020204" pitchFamily="34" charset="0"/>
                          <a:cs typeface="Helvetica" panose="020B0604020202020204" pitchFamily="34" charset="0"/>
                        </a:rPr>
                        <a:t>KHNP</a:t>
                      </a:r>
                      <a:endParaRPr sz="1400" dirty="0">
                        <a:latin typeface="Helvetica" panose="020B0604020202020204" pitchFamily="34" charset="0"/>
                        <a:cs typeface="Helvetica" panose="020B0604020202020204" pitchFamily="34" charset="0"/>
                      </a:endParaRPr>
                    </a:p>
                  </a:txBody>
                  <a:tcPr marL="0" marR="0" marT="152581" marB="0">
                    <a:lnL w="1270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solidFill>
                      <a:srgbClr val="CCCFD1"/>
                    </a:solidFill>
                  </a:tcPr>
                </a:tc>
                <a:tc>
                  <a:txBody>
                    <a:bodyPr/>
                    <a:lstStyle/>
                    <a:p>
                      <a:pPr marL="12065" algn="ctr">
                        <a:lnSpc>
                          <a:spcPct val="100000"/>
                        </a:lnSpc>
                        <a:spcBef>
                          <a:spcPts val="1405"/>
                        </a:spcBef>
                      </a:pPr>
                      <a:r>
                        <a:rPr sz="1400" dirty="0">
                          <a:latin typeface="Helvetica" panose="020B0604020202020204" pitchFamily="34" charset="0"/>
                          <a:cs typeface="Helvetica" panose="020B0604020202020204" pitchFamily="34" charset="0"/>
                        </a:rPr>
                        <a:t>1</a:t>
                      </a:r>
                    </a:p>
                  </a:txBody>
                  <a:tcPr marL="0" marR="0" marT="152581" marB="0">
                    <a:lnL w="1270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solidFill>
                      <a:srgbClr val="CCCFD1"/>
                    </a:solidFill>
                  </a:tcPr>
                </a:tc>
                <a:extLst>
                  <a:ext uri="{0D108BD9-81ED-4DB2-BD59-A6C34878D82A}">
                    <a16:rowId xmlns:a16="http://schemas.microsoft.com/office/drawing/2014/main" val="10001"/>
                  </a:ext>
                </a:extLst>
              </a:tr>
              <a:tr h="857929">
                <a:tc>
                  <a:txBody>
                    <a:bodyPr/>
                    <a:lstStyle/>
                    <a:p>
                      <a:pPr marL="97155">
                        <a:lnSpc>
                          <a:spcPct val="100000"/>
                        </a:lnSpc>
                        <a:spcBef>
                          <a:spcPts val="1405"/>
                        </a:spcBef>
                      </a:pPr>
                      <a:r>
                        <a:rPr sz="1600" spc="-165" dirty="0">
                          <a:latin typeface="Helvetica" panose="020B0604020202020204" pitchFamily="34" charset="0"/>
                          <a:cs typeface="Helvetica" panose="020B0604020202020204" pitchFamily="34" charset="0"/>
                        </a:rPr>
                        <a:t>9. </a:t>
                      </a:r>
                      <a:r>
                        <a:rPr sz="1600" spc="-175" dirty="0">
                          <a:latin typeface="Helvetica" panose="020B0604020202020204" pitchFamily="34" charset="0"/>
                          <a:cs typeface="Helvetica" panose="020B0604020202020204" pitchFamily="34" charset="0"/>
                        </a:rPr>
                        <a:t>Prepare </a:t>
                      </a:r>
                      <a:r>
                        <a:rPr sz="1600" spc="-135" dirty="0">
                          <a:latin typeface="Helvetica" panose="020B0604020202020204" pitchFamily="34" charset="0"/>
                          <a:cs typeface="Helvetica" panose="020B0604020202020204" pitchFamily="34" charset="0"/>
                        </a:rPr>
                        <a:t>Conformed</a:t>
                      </a:r>
                      <a:r>
                        <a:rPr sz="1600" spc="-175" dirty="0">
                          <a:latin typeface="Helvetica" panose="020B0604020202020204" pitchFamily="34" charset="0"/>
                          <a:cs typeface="Helvetica" panose="020B0604020202020204" pitchFamily="34" charset="0"/>
                        </a:rPr>
                        <a:t> </a:t>
                      </a:r>
                      <a:r>
                        <a:rPr sz="1600" spc="-165" dirty="0">
                          <a:latin typeface="Helvetica" panose="020B0604020202020204" pitchFamily="34" charset="0"/>
                          <a:cs typeface="Helvetica" panose="020B0604020202020204" pitchFamily="34" charset="0"/>
                        </a:rPr>
                        <a:t>Specification</a:t>
                      </a:r>
                      <a:endParaRPr sz="1600" dirty="0">
                        <a:latin typeface="Helvetica" panose="020B0604020202020204" pitchFamily="34" charset="0"/>
                        <a:cs typeface="Helvetica" panose="020B0604020202020204" pitchFamily="34" charset="0"/>
                      </a:endParaRPr>
                    </a:p>
                  </a:txBody>
                  <a:tcPr marL="0" marR="0" marT="15258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marL="14604" algn="ctr">
                        <a:lnSpc>
                          <a:spcPct val="100000"/>
                        </a:lnSpc>
                        <a:spcBef>
                          <a:spcPts val="1405"/>
                        </a:spcBef>
                      </a:pPr>
                      <a:r>
                        <a:rPr sz="1400" spc="-229" dirty="0">
                          <a:latin typeface="Helvetica" panose="020B0604020202020204" pitchFamily="34" charset="0"/>
                          <a:cs typeface="Helvetica" panose="020B0604020202020204" pitchFamily="34" charset="0"/>
                        </a:rPr>
                        <a:t>KEPCO </a:t>
                      </a:r>
                      <a:r>
                        <a:rPr sz="1400" spc="-200" dirty="0">
                          <a:latin typeface="Helvetica" panose="020B0604020202020204" pitchFamily="34" charset="0"/>
                          <a:cs typeface="Helvetica" panose="020B0604020202020204" pitchFamily="34" charset="0"/>
                        </a:rPr>
                        <a:t>E&amp;C</a:t>
                      </a:r>
                      <a:endParaRPr sz="1400" dirty="0">
                        <a:latin typeface="Helvetica" panose="020B0604020202020204" pitchFamily="34" charset="0"/>
                        <a:cs typeface="Helvetica" panose="020B0604020202020204" pitchFamily="34" charset="0"/>
                      </a:endParaRPr>
                    </a:p>
                  </a:txBody>
                  <a:tcPr marL="0" marR="0" marT="1525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marL="15240" algn="ctr">
                        <a:lnSpc>
                          <a:spcPct val="100000"/>
                        </a:lnSpc>
                        <a:spcBef>
                          <a:spcPts val="1405"/>
                        </a:spcBef>
                      </a:pPr>
                      <a:r>
                        <a:rPr sz="1400" dirty="0">
                          <a:latin typeface="Helvetica" panose="020B0604020202020204" pitchFamily="34" charset="0"/>
                          <a:cs typeface="Helvetica" panose="020B0604020202020204" pitchFamily="34" charset="0"/>
                        </a:rPr>
                        <a:t>1</a:t>
                      </a:r>
                    </a:p>
                  </a:txBody>
                  <a:tcPr marL="0" marR="0" marT="1525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extLst>
                  <a:ext uri="{0D108BD9-81ED-4DB2-BD59-A6C34878D82A}">
                    <a16:rowId xmlns:a16="http://schemas.microsoft.com/office/drawing/2014/main" val="10002"/>
                  </a:ext>
                </a:extLst>
              </a:tr>
              <a:tr h="857929">
                <a:tc>
                  <a:txBody>
                    <a:bodyPr/>
                    <a:lstStyle/>
                    <a:p>
                      <a:pPr marL="97155">
                        <a:lnSpc>
                          <a:spcPct val="100000"/>
                        </a:lnSpc>
                        <a:spcBef>
                          <a:spcPts val="1405"/>
                        </a:spcBef>
                      </a:pPr>
                      <a:r>
                        <a:rPr sz="1600" spc="-165" dirty="0">
                          <a:latin typeface="Helvetica" panose="020B0604020202020204" pitchFamily="34" charset="0"/>
                          <a:cs typeface="Helvetica" panose="020B0604020202020204" pitchFamily="34" charset="0"/>
                        </a:rPr>
                        <a:t>10.</a:t>
                      </a:r>
                      <a:r>
                        <a:rPr sz="1600" spc="35" dirty="0">
                          <a:latin typeface="Helvetica" panose="020B0604020202020204" pitchFamily="34" charset="0"/>
                          <a:cs typeface="Helvetica" panose="020B0604020202020204" pitchFamily="34" charset="0"/>
                        </a:rPr>
                        <a:t> </a:t>
                      </a:r>
                      <a:r>
                        <a:rPr sz="1600" spc="-170" dirty="0">
                          <a:latin typeface="Helvetica" panose="020B0604020202020204" pitchFamily="34" charset="0"/>
                          <a:cs typeface="Helvetica" panose="020B0604020202020204" pitchFamily="34" charset="0"/>
                        </a:rPr>
                        <a:t>Contract</a:t>
                      </a:r>
                      <a:endParaRPr sz="1600" dirty="0">
                        <a:latin typeface="Helvetica" panose="020B0604020202020204" pitchFamily="34" charset="0"/>
                        <a:cs typeface="Helvetica" panose="020B0604020202020204" pitchFamily="34" charset="0"/>
                      </a:endParaRPr>
                    </a:p>
                  </a:txBody>
                  <a:tcPr marL="0" marR="0" marT="15258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marL="11430" algn="ctr">
                        <a:lnSpc>
                          <a:spcPct val="100000"/>
                        </a:lnSpc>
                        <a:spcBef>
                          <a:spcPts val="1405"/>
                        </a:spcBef>
                      </a:pPr>
                      <a:r>
                        <a:rPr sz="1400" spc="-204" dirty="0">
                          <a:latin typeface="Helvetica" panose="020B0604020202020204" pitchFamily="34" charset="0"/>
                          <a:cs typeface="Helvetica" panose="020B0604020202020204" pitchFamily="34" charset="0"/>
                        </a:rPr>
                        <a:t>KHNP</a:t>
                      </a:r>
                      <a:endParaRPr sz="1400" dirty="0">
                        <a:latin typeface="Helvetica" panose="020B0604020202020204" pitchFamily="34" charset="0"/>
                        <a:cs typeface="Helvetica" panose="020B0604020202020204" pitchFamily="34" charset="0"/>
                      </a:endParaRPr>
                    </a:p>
                  </a:txBody>
                  <a:tcPr marL="0" marR="0" marT="1525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marL="12700" algn="ctr">
                        <a:lnSpc>
                          <a:spcPct val="100000"/>
                        </a:lnSpc>
                        <a:spcBef>
                          <a:spcPts val="1405"/>
                        </a:spcBef>
                      </a:pPr>
                      <a:r>
                        <a:rPr sz="1400" dirty="0">
                          <a:latin typeface="Helvetica" panose="020B0604020202020204" pitchFamily="34" charset="0"/>
                          <a:cs typeface="Helvetica" panose="020B0604020202020204" pitchFamily="34" charset="0"/>
                        </a:rPr>
                        <a:t>1</a:t>
                      </a:r>
                    </a:p>
                  </a:txBody>
                  <a:tcPr marL="0" marR="0" marT="1525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extLst>
                  <a:ext uri="{0D108BD9-81ED-4DB2-BD59-A6C34878D82A}">
                    <a16:rowId xmlns:a16="http://schemas.microsoft.com/office/drawing/2014/main" val="10003"/>
                  </a:ext>
                </a:extLst>
              </a:tr>
              <a:tr h="761570">
                <a:tc>
                  <a:txBody>
                    <a:bodyPr/>
                    <a:lstStyle/>
                    <a:p>
                      <a:pPr marL="407034" marR="973455" indent="-309880">
                        <a:lnSpc>
                          <a:spcPct val="100000"/>
                        </a:lnSpc>
                        <a:spcBef>
                          <a:spcPts val="570"/>
                        </a:spcBef>
                      </a:pPr>
                      <a:r>
                        <a:rPr sz="1600" spc="-165" dirty="0">
                          <a:latin typeface="Helvetica" panose="020B0604020202020204" pitchFamily="34" charset="0"/>
                          <a:cs typeface="Helvetica" panose="020B0604020202020204" pitchFamily="34" charset="0"/>
                        </a:rPr>
                        <a:t>11. </a:t>
                      </a:r>
                      <a:r>
                        <a:rPr sz="1600" spc="-210" dirty="0">
                          <a:latin typeface="Helvetica" panose="020B0604020202020204" pitchFamily="34" charset="0"/>
                          <a:cs typeface="Helvetica" panose="020B0604020202020204" pitchFamily="34" charset="0"/>
                        </a:rPr>
                        <a:t>Review </a:t>
                      </a:r>
                      <a:r>
                        <a:rPr sz="1600" spc="-105" dirty="0">
                          <a:latin typeface="Helvetica" panose="020B0604020202020204" pitchFamily="34" charset="0"/>
                          <a:cs typeface="Helvetica" panose="020B0604020202020204" pitchFamily="34" charset="0"/>
                        </a:rPr>
                        <a:t>&amp; </a:t>
                      </a:r>
                      <a:r>
                        <a:rPr sz="1600" spc="-150" dirty="0">
                          <a:latin typeface="Helvetica" panose="020B0604020202020204" pitchFamily="34" charset="0"/>
                          <a:cs typeface="Helvetica" panose="020B0604020202020204" pitchFamily="34" charset="0"/>
                        </a:rPr>
                        <a:t>approval </a:t>
                      </a:r>
                      <a:r>
                        <a:rPr sz="1600" spc="-114" dirty="0">
                          <a:latin typeface="Helvetica" panose="020B0604020202020204" pitchFamily="34" charset="0"/>
                          <a:cs typeface="Helvetica" panose="020B0604020202020204" pitchFamily="34" charset="0"/>
                        </a:rPr>
                        <a:t>of </a:t>
                      </a:r>
                      <a:r>
                        <a:rPr sz="1600" spc="-145" dirty="0">
                          <a:latin typeface="Helvetica" panose="020B0604020202020204" pitchFamily="34" charset="0"/>
                          <a:cs typeface="Helvetica" panose="020B0604020202020204" pitchFamily="34" charset="0"/>
                        </a:rPr>
                        <a:t>Suppl</a:t>
                      </a:r>
                      <a:r>
                        <a:rPr lang="en-US" sz="1600" spc="-145" dirty="0">
                          <a:latin typeface="Helvetica" panose="020B0604020202020204" pitchFamily="34" charset="0"/>
                          <a:cs typeface="Helvetica" panose="020B0604020202020204" pitchFamily="34" charset="0"/>
                        </a:rPr>
                        <a:t>ie</a:t>
                      </a:r>
                      <a:r>
                        <a:rPr sz="1600" spc="-145" dirty="0">
                          <a:latin typeface="Helvetica" panose="020B0604020202020204" pitchFamily="34" charset="0"/>
                          <a:cs typeface="Helvetica" panose="020B0604020202020204" pitchFamily="34" charset="0"/>
                        </a:rPr>
                        <a:t>r’s  Docum</a:t>
                      </a:r>
                      <a:r>
                        <a:rPr lang="en-US" sz="1600" spc="-145" dirty="0">
                          <a:latin typeface="Helvetica" panose="020B0604020202020204" pitchFamily="34" charset="0"/>
                          <a:cs typeface="Helvetica" panose="020B0604020202020204" pitchFamily="34" charset="0"/>
                        </a:rPr>
                        <a:t>e</a:t>
                      </a:r>
                      <a:r>
                        <a:rPr sz="1600" spc="-145" dirty="0">
                          <a:latin typeface="Helvetica" panose="020B0604020202020204" pitchFamily="34" charset="0"/>
                          <a:cs typeface="Helvetica" panose="020B0604020202020204" pitchFamily="34" charset="0"/>
                        </a:rPr>
                        <a:t>nt</a:t>
                      </a:r>
                      <a:r>
                        <a:rPr lang="en-US" sz="1600" spc="-145" dirty="0">
                          <a:latin typeface="Helvetica" panose="020B0604020202020204" pitchFamily="34" charset="0"/>
                          <a:cs typeface="Helvetica" panose="020B0604020202020204" pitchFamily="34" charset="0"/>
                        </a:rPr>
                        <a:t>s</a:t>
                      </a:r>
                      <a:r>
                        <a:rPr sz="1600" spc="-145" dirty="0">
                          <a:latin typeface="Helvetica" panose="020B0604020202020204" pitchFamily="34" charset="0"/>
                          <a:cs typeface="Helvetica" panose="020B0604020202020204" pitchFamily="34" charset="0"/>
                        </a:rPr>
                        <a:t>/Start </a:t>
                      </a:r>
                      <a:r>
                        <a:rPr sz="1600" spc="-114" dirty="0">
                          <a:latin typeface="Helvetica" panose="020B0604020202020204" pitchFamily="34" charset="0"/>
                          <a:cs typeface="Helvetica" panose="020B0604020202020204" pitchFamily="34" charset="0"/>
                        </a:rPr>
                        <a:t>of</a:t>
                      </a:r>
                      <a:r>
                        <a:rPr sz="1600" spc="-195" dirty="0">
                          <a:latin typeface="Helvetica" panose="020B0604020202020204" pitchFamily="34" charset="0"/>
                          <a:cs typeface="Helvetica" panose="020B0604020202020204" pitchFamily="34" charset="0"/>
                        </a:rPr>
                        <a:t> </a:t>
                      </a:r>
                      <a:r>
                        <a:rPr sz="1600" spc="-140" dirty="0">
                          <a:latin typeface="Helvetica" panose="020B0604020202020204" pitchFamily="34" charset="0"/>
                          <a:cs typeface="Helvetica" panose="020B0604020202020204" pitchFamily="34" charset="0"/>
                        </a:rPr>
                        <a:t>Manufactu</a:t>
                      </a:r>
                      <a:r>
                        <a:rPr lang="en-US" sz="1600" spc="-140" dirty="0">
                          <a:latin typeface="Helvetica" panose="020B0604020202020204" pitchFamily="34" charset="0"/>
                          <a:cs typeface="Helvetica" panose="020B0604020202020204" pitchFamily="34" charset="0"/>
                        </a:rPr>
                        <a:t>ri</a:t>
                      </a:r>
                      <a:r>
                        <a:rPr sz="1600" spc="-140" dirty="0">
                          <a:latin typeface="Helvetica" panose="020B0604020202020204" pitchFamily="34" charset="0"/>
                          <a:cs typeface="Helvetica" panose="020B0604020202020204" pitchFamily="34" charset="0"/>
                        </a:rPr>
                        <a:t>n</a:t>
                      </a:r>
                      <a:r>
                        <a:rPr lang="en-US" sz="1600" spc="-140" dirty="0">
                          <a:latin typeface="Helvetica" panose="020B0604020202020204" pitchFamily="34" charset="0"/>
                          <a:cs typeface="Helvetica" panose="020B0604020202020204" pitchFamily="34" charset="0"/>
                        </a:rPr>
                        <a:t>g</a:t>
                      </a:r>
                      <a:endParaRPr sz="1600" dirty="0">
                        <a:latin typeface="Helvetica" panose="020B0604020202020204" pitchFamily="34" charset="0"/>
                        <a:cs typeface="Helvetica" panose="020B0604020202020204" pitchFamily="34" charset="0"/>
                      </a:endParaRPr>
                    </a:p>
                  </a:txBody>
                  <a:tcPr marL="0" marR="0" marT="6190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marL="10795" algn="ctr">
                        <a:lnSpc>
                          <a:spcPct val="100000"/>
                        </a:lnSpc>
                        <a:spcBef>
                          <a:spcPts val="570"/>
                        </a:spcBef>
                      </a:pPr>
                      <a:r>
                        <a:rPr sz="1400" spc="-229" dirty="0">
                          <a:latin typeface="Helvetica" panose="020B0604020202020204" pitchFamily="34" charset="0"/>
                          <a:cs typeface="Helvetica" panose="020B0604020202020204" pitchFamily="34" charset="0"/>
                        </a:rPr>
                        <a:t>KEPCO </a:t>
                      </a:r>
                      <a:r>
                        <a:rPr sz="1400" spc="-200" dirty="0">
                          <a:latin typeface="Helvetica" panose="020B0604020202020204" pitchFamily="34" charset="0"/>
                          <a:cs typeface="Helvetica" panose="020B0604020202020204" pitchFamily="34" charset="0"/>
                        </a:rPr>
                        <a:t>E&amp;C</a:t>
                      </a:r>
                      <a:endParaRPr sz="1400" dirty="0">
                        <a:latin typeface="Helvetica" panose="020B0604020202020204" pitchFamily="34" charset="0"/>
                        <a:cs typeface="Helvetica" panose="020B0604020202020204" pitchFamily="34" charset="0"/>
                      </a:endParaRPr>
                    </a:p>
                    <a:p>
                      <a:pPr marL="73660" algn="ctr">
                        <a:lnSpc>
                          <a:spcPct val="100000"/>
                        </a:lnSpc>
                      </a:pPr>
                      <a:r>
                        <a:rPr sz="1400" spc="160" dirty="0">
                          <a:latin typeface="Helvetica" panose="020B0604020202020204" pitchFamily="34" charset="0"/>
                          <a:cs typeface="Helvetica" panose="020B0604020202020204" pitchFamily="34" charset="0"/>
                        </a:rPr>
                        <a:t>/</a:t>
                      </a:r>
                      <a:r>
                        <a:rPr sz="1400" spc="10" dirty="0">
                          <a:latin typeface="Helvetica" panose="020B0604020202020204" pitchFamily="34" charset="0"/>
                          <a:cs typeface="Helvetica" panose="020B0604020202020204" pitchFamily="34" charset="0"/>
                        </a:rPr>
                        <a:t> </a:t>
                      </a:r>
                      <a:r>
                        <a:rPr sz="1400" spc="-150" dirty="0">
                          <a:latin typeface="Helvetica" panose="020B0604020202020204" pitchFamily="34" charset="0"/>
                          <a:cs typeface="Helvetica" panose="020B0604020202020204" pitchFamily="34" charset="0"/>
                        </a:rPr>
                        <a:t>Supplier</a:t>
                      </a:r>
                      <a:endParaRPr sz="1400" dirty="0">
                        <a:latin typeface="Helvetica" panose="020B0604020202020204" pitchFamily="34" charset="0"/>
                        <a:cs typeface="Helvetica" panose="020B0604020202020204" pitchFamily="34" charset="0"/>
                      </a:endParaRPr>
                    </a:p>
                  </a:txBody>
                  <a:tcPr marL="0" marR="0" marT="6190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marL="10795" algn="ctr">
                        <a:lnSpc>
                          <a:spcPct val="100000"/>
                        </a:lnSpc>
                        <a:spcBef>
                          <a:spcPts val="1410"/>
                        </a:spcBef>
                      </a:pPr>
                      <a:r>
                        <a:rPr sz="1400" spc="-125" dirty="0">
                          <a:latin typeface="Helvetica" panose="020B0604020202020204" pitchFamily="34" charset="0"/>
                          <a:cs typeface="Helvetica" panose="020B0604020202020204" pitchFamily="34" charset="0"/>
                        </a:rPr>
                        <a:t>30~32</a:t>
                      </a:r>
                      <a:endParaRPr sz="1400" dirty="0">
                        <a:latin typeface="Helvetica" panose="020B0604020202020204" pitchFamily="34" charset="0"/>
                        <a:cs typeface="Helvetica" panose="020B0604020202020204" pitchFamily="34" charset="0"/>
                      </a:endParaRPr>
                    </a:p>
                  </a:txBody>
                  <a:tcPr marL="0" marR="0" marT="153124"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extLst>
                  <a:ext uri="{0D108BD9-81ED-4DB2-BD59-A6C34878D82A}">
                    <a16:rowId xmlns:a16="http://schemas.microsoft.com/office/drawing/2014/main" val="10004"/>
                  </a:ext>
                </a:extLst>
              </a:tr>
              <a:tr h="693763">
                <a:tc>
                  <a:txBody>
                    <a:bodyPr/>
                    <a:lstStyle/>
                    <a:p>
                      <a:pPr marL="97155">
                        <a:lnSpc>
                          <a:spcPct val="100000"/>
                        </a:lnSpc>
                        <a:spcBef>
                          <a:spcPts val="1405"/>
                        </a:spcBef>
                      </a:pPr>
                      <a:r>
                        <a:rPr sz="1600" spc="-165" dirty="0">
                          <a:latin typeface="Helvetica" panose="020B0604020202020204" pitchFamily="34" charset="0"/>
                          <a:cs typeface="Helvetica" panose="020B0604020202020204" pitchFamily="34" charset="0"/>
                        </a:rPr>
                        <a:t>12.</a:t>
                      </a:r>
                      <a:r>
                        <a:rPr sz="1600" spc="35" dirty="0">
                          <a:latin typeface="Helvetica" panose="020B0604020202020204" pitchFamily="34" charset="0"/>
                          <a:cs typeface="Helvetica" panose="020B0604020202020204" pitchFamily="34" charset="0"/>
                        </a:rPr>
                        <a:t> </a:t>
                      </a:r>
                      <a:r>
                        <a:rPr sz="1600" spc="-130" dirty="0">
                          <a:latin typeface="Helvetica" panose="020B0604020202020204" pitchFamily="34" charset="0"/>
                          <a:cs typeface="Helvetica" panose="020B0604020202020204" pitchFamily="34" charset="0"/>
                        </a:rPr>
                        <a:t>Shipping</a:t>
                      </a:r>
                      <a:endParaRPr sz="1600" dirty="0">
                        <a:latin typeface="Helvetica" panose="020B0604020202020204" pitchFamily="34" charset="0"/>
                        <a:cs typeface="Helvetica" panose="020B0604020202020204" pitchFamily="34" charset="0"/>
                      </a:endParaRPr>
                    </a:p>
                  </a:txBody>
                  <a:tcPr marL="0" marR="0" marT="15258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marL="14604" algn="ctr">
                        <a:lnSpc>
                          <a:spcPct val="100000"/>
                        </a:lnSpc>
                        <a:spcBef>
                          <a:spcPts val="1405"/>
                        </a:spcBef>
                      </a:pPr>
                      <a:r>
                        <a:rPr sz="1400" spc="-145" dirty="0">
                          <a:latin typeface="Helvetica" panose="020B0604020202020204" pitchFamily="34" charset="0"/>
                          <a:cs typeface="Helvetica" panose="020B0604020202020204" pitchFamily="34" charset="0"/>
                        </a:rPr>
                        <a:t>Supplier</a:t>
                      </a:r>
                      <a:endParaRPr sz="1400" dirty="0">
                        <a:latin typeface="Helvetica" panose="020B0604020202020204" pitchFamily="34" charset="0"/>
                        <a:cs typeface="Helvetica" panose="020B0604020202020204" pitchFamily="34" charset="0"/>
                      </a:endParaRPr>
                    </a:p>
                  </a:txBody>
                  <a:tcPr marL="0" marR="0" marT="1525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a:lnSpc>
                          <a:spcPct val="100000"/>
                        </a:lnSpc>
                      </a:pPr>
                      <a:endParaRPr sz="1400" dirty="0">
                        <a:latin typeface="Helvetica" panose="020B0604020202020204" pitchFamily="34" charset="0"/>
                        <a:cs typeface="Helvetica" panose="020B0604020202020204" pitchFamily="34" charset="0"/>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extLst>
                  <a:ext uri="{0D108BD9-81ED-4DB2-BD59-A6C34878D82A}">
                    <a16:rowId xmlns:a16="http://schemas.microsoft.com/office/drawing/2014/main" val="10005"/>
                  </a:ext>
                </a:extLst>
              </a:tr>
              <a:tr h="693763">
                <a:tc>
                  <a:txBody>
                    <a:bodyPr/>
                    <a:lstStyle/>
                    <a:p>
                      <a:pPr marL="97155">
                        <a:lnSpc>
                          <a:spcPct val="100000"/>
                        </a:lnSpc>
                        <a:spcBef>
                          <a:spcPts val="1405"/>
                        </a:spcBef>
                      </a:pPr>
                      <a:r>
                        <a:rPr sz="1600" spc="-165" dirty="0">
                          <a:latin typeface="Helvetica" panose="020B0604020202020204" pitchFamily="34" charset="0"/>
                          <a:cs typeface="Helvetica" panose="020B0604020202020204" pitchFamily="34" charset="0"/>
                        </a:rPr>
                        <a:t>13. </a:t>
                      </a:r>
                      <a:r>
                        <a:rPr sz="1600" spc="-180" dirty="0">
                          <a:latin typeface="Helvetica" panose="020B0604020202020204" pitchFamily="34" charset="0"/>
                          <a:cs typeface="Helvetica" panose="020B0604020202020204" pitchFamily="34" charset="0"/>
                        </a:rPr>
                        <a:t>Site </a:t>
                      </a:r>
                      <a:r>
                        <a:rPr sz="1600" spc="-155" dirty="0">
                          <a:latin typeface="Helvetica" panose="020B0604020202020204" pitchFamily="34" charset="0"/>
                          <a:cs typeface="Helvetica" panose="020B0604020202020204" pitchFamily="34" charset="0"/>
                        </a:rPr>
                        <a:t>Ins</a:t>
                      </a:r>
                      <a:r>
                        <a:rPr lang="en-US" sz="1600" spc="-155" dirty="0">
                          <a:latin typeface="Helvetica" panose="020B0604020202020204" pitchFamily="34" charset="0"/>
                          <a:cs typeface="Helvetica" panose="020B0604020202020204" pitchFamily="34" charset="0"/>
                        </a:rPr>
                        <a:t>pection, installation</a:t>
                      </a:r>
                      <a:r>
                        <a:rPr sz="1600" spc="-155" dirty="0">
                          <a:latin typeface="Helvetica" panose="020B0604020202020204" pitchFamily="34" charset="0"/>
                          <a:cs typeface="Helvetica" panose="020B0604020202020204" pitchFamily="34" charset="0"/>
                        </a:rPr>
                        <a:t> </a:t>
                      </a:r>
                      <a:r>
                        <a:rPr sz="1600" spc="-145" dirty="0">
                          <a:latin typeface="Helvetica" panose="020B0604020202020204" pitchFamily="34" charset="0"/>
                          <a:cs typeface="Helvetica" panose="020B0604020202020204" pitchFamily="34" charset="0"/>
                        </a:rPr>
                        <a:t>and</a:t>
                      </a:r>
                      <a:r>
                        <a:rPr sz="1600" spc="-275" dirty="0">
                          <a:latin typeface="Helvetica" panose="020B0604020202020204" pitchFamily="34" charset="0"/>
                          <a:cs typeface="Helvetica" panose="020B0604020202020204" pitchFamily="34" charset="0"/>
                        </a:rPr>
                        <a:t> </a:t>
                      </a:r>
                      <a:r>
                        <a:rPr sz="1600" spc="-254" dirty="0">
                          <a:latin typeface="Helvetica" panose="020B0604020202020204" pitchFamily="34" charset="0"/>
                          <a:cs typeface="Helvetica" panose="020B0604020202020204" pitchFamily="34" charset="0"/>
                        </a:rPr>
                        <a:t>Test</a:t>
                      </a:r>
                      <a:endParaRPr sz="1600" dirty="0">
                        <a:latin typeface="Helvetica" panose="020B0604020202020204" pitchFamily="34" charset="0"/>
                        <a:cs typeface="Helvetica" panose="020B0604020202020204" pitchFamily="34" charset="0"/>
                      </a:endParaRPr>
                    </a:p>
                  </a:txBody>
                  <a:tcPr marL="0" marR="0" marT="15258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marL="11430" algn="ctr">
                        <a:lnSpc>
                          <a:spcPct val="100000"/>
                        </a:lnSpc>
                        <a:spcBef>
                          <a:spcPts val="1405"/>
                        </a:spcBef>
                      </a:pPr>
                      <a:r>
                        <a:rPr sz="1400" spc="-204" dirty="0">
                          <a:latin typeface="Helvetica" panose="020B0604020202020204" pitchFamily="34" charset="0"/>
                          <a:cs typeface="Helvetica" panose="020B0604020202020204" pitchFamily="34" charset="0"/>
                        </a:rPr>
                        <a:t>KHNP</a:t>
                      </a:r>
                      <a:endParaRPr sz="1400" dirty="0">
                        <a:latin typeface="Helvetica" panose="020B0604020202020204" pitchFamily="34" charset="0"/>
                        <a:cs typeface="Helvetica" panose="020B0604020202020204" pitchFamily="34" charset="0"/>
                      </a:endParaRPr>
                    </a:p>
                  </a:txBody>
                  <a:tcPr marL="0" marR="0" marT="1525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tc>
                  <a:txBody>
                    <a:bodyPr/>
                    <a:lstStyle/>
                    <a:p>
                      <a:pPr>
                        <a:lnSpc>
                          <a:spcPct val="100000"/>
                        </a:lnSpc>
                      </a:pPr>
                      <a:endParaRPr sz="1400" dirty="0">
                        <a:latin typeface="Helvetica" panose="020B0604020202020204" pitchFamily="34" charset="0"/>
                        <a:cs typeface="Helvetica" panose="020B0604020202020204" pitchFamily="34" charset="0"/>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E7E9E9"/>
                    </a:solidFill>
                  </a:tcPr>
                </a:tc>
                <a:extLst>
                  <a:ext uri="{0D108BD9-81ED-4DB2-BD59-A6C34878D82A}">
                    <a16:rowId xmlns:a16="http://schemas.microsoft.com/office/drawing/2014/main" val="10006"/>
                  </a:ext>
                </a:extLst>
              </a:tr>
              <a:tr h="857929">
                <a:tc>
                  <a:txBody>
                    <a:bodyPr/>
                    <a:lstStyle/>
                    <a:p>
                      <a:pPr marL="11430" algn="ctr">
                        <a:lnSpc>
                          <a:spcPct val="100000"/>
                        </a:lnSpc>
                        <a:spcBef>
                          <a:spcPts val="1405"/>
                        </a:spcBef>
                      </a:pPr>
                      <a:r>
                        <a:rPr sz="1800" spc="-204" dirty="0">
                          <a:latin typeface="Helvetica" panose="020B0604020202020204" pitchFamily="34" charset="0"/>
                          <a:cs typeface="Helvetica" panose="020B0604020202020204" pitchFamily="34" charset="0"/>
                        </a:rPr>
                        <a:t>Total</a:t>
                      </a:r>
                      <a:endParaRPr sz="1800" dirty="0">
                        <a:latin typeface="Helvetica" panose="020B0604020202020204" pitchFamily="34" charset="0"/>
                        <a:cs typeface="Helvetica" panose="020B0604020202020204" pitchFamily="34" charset="0"/>
                      </a:endParaRPr>
                    </a:p>
                  </a:txBody>
                  <a:tcPr marL="0" marR="0" marT="15258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marL="11430" algn="ctr">
                        <a:lnSpc>
                          <a:spcPct val="100000"/>
                        </a:lnSpc>
                        <a:spcBef>
                          <a:spcPts val="1405"/>
                        </a:spcBef>
                      </a:pPr>
                      <a:r>
                        <a:rPr sz="1800" dirty="0">
                          <a:latin typeface="Helvetica" panose="020B0604020202020204" pitchFamily="34" charset="0"/>
                          <a:cs typeface="Helvetica" panose="020B0604020202020204" pitchFamily="34" charset="0"/>
                        </a:rPr>
                        <a:t>-</a:t>
                      </a:r>
                    </a:p>
                  </a:txBody>
                  <a:tcPr marL="0" marR="0" marT="1525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tc>
                  <a:txBody>
                    <a:bodyPr/>
                    <a:lstStyle/>
                    <a:p>
                      <a:pPr marL="11430" algn="ctr">
                        <a:lnSpc>
                          <a:spcPct val="100000"/>
                        </a:lnSpc>
                        <a:spcBef>
                          <a:spcPts val="1405"/>
                        </a:spcBef>
                      </a:pPr>
                      <a:r>
                        <a:rPr sz="1800" spc="-125" dirty="0">
                          <a:latin typeface="Helvetica" panose="020B0604020202020204" pitchFamily="34" charset="0"/>
                          <a:cs typeface="Helvetica" panose="020B0604020202020204" pitchFamily="34" charset="0"/>
                        </a:rPr>
                        <a:t>45~50</a:t>
                      </a:r>
                      <a:endParaRPr sz="1800" dirty="0">
                        <a:latin typeface="Helvetica" panose="020B0604020202020204" pitchFamily="34" charset="0"/>
                        <a:cs typeface="Helvetica" panose="020B0604020202020204" pitchFamily="34" charset="0"/>
                      </a:endParaRPr>
                    </a:p>
                  </a:txBody>
                  <a:tcPr marL="0" marR="0" marT="1525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CCCFD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774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4566158"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2283974"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75881" y="1339153"/>
              <a:ext cx="2219030" cy="615553"/>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z="2000" spc="0" dirty="0">
                  <a:solidFill>
                    <a:schemeClr val="bg1"/>
                  </a:solidFill>
                  <a:latin typeface="Helvetica" panose="020B0604020202020204" charset="0"/>
                  <a:ea typeface="나눔바른고딕 Light" panose="020B0603020101020101" pitchFamily="50" charset="-127"/>
                  <a:cs typeface="Helvetica" panose="020B0604020202020204" charset="0"/>
                </a:rPr>
                <a:t>Contract</a:t>
              </a:r>
            </a:p>
            <a:p>
              <a:pPr defTabSz="995690">
                <a:lnSpc>
                  <a:spcPct val="100000"/>
                </a:lnSpc>
                <a:tabLst>
                  <a:tab pos="177800" algn="l"/>
                  <a:tab pos="803275" algn="l"/>
                </a:tabLst>
              </a:pPr>
              <a:r>
                <a:rPr lang="en-US" sz="2000" spc="0" dirty="0">
                  <a:solidFill>
                    <a:schemeClr val="bg1"/>
                  </a:solidFill>
                  <a:latin typeface="Helvetica" panose="020B0604020202020204" charset="0"/>
                  <a:ea typeface="나눔바른고딕 Light" panose="020B0603020101020101" pitchFamily="50" charset="-127"/>
                  <a:cs typeface="Helvetica" panose="020B0604020202020204" charset="0"/>
                </a:rPr>
                <a:t> Process</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468560"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a:t>
            </a:r>
          </a:p>
          <a:p>
            <a:r>
              <a:rPr lang="en-US" altLang="ko-KR" sz="1400" dirty="0">
                <a:solidFill>
                  <a:schemeClr val="bg1"/>
                </a:solidFill>
                <a:latin typeface="Helvetica" panose="020B0604020202020204" charset="0"/>
                <a:cs typeface="Helvetica" panose="020B0604020202020204" charset="0"/>
              </a:rPr>
              <a:t>Process</a:t>
            </a:r>
          </a:p>
        </p:txBody>
      </p:sp>
      <p:cxnSp>
        <p:nvCxnSpPr>
          <p:cNvPr id="25" name="AutoShape 24">
            <a:extLst>
              <a:ext uri="{FF2B5EF4-FFF2-40B4-BE49-F238E27FC236}">
                <a16:creationId xmlns:a16="http://schemas.microsoft.com/office/drawing/2014/main" id="{336C6217-4E85-46DE-8A3C-78D420094668}"/>
              </a:ext>
            </a:extLst>
          </p:cNvPr>
          <p:cNvCxnSpPr>
            <a:cxnSpLocks noChangeShapeType="1"/>
          </p:cNvCxnSpPr>
          <p:nvPr/>
        </p:nvCxnSpPr>
        <p:spPr bwMode="auto">
          <a:xfrm rot="16200000" flipV="1">
            <a:off x="8240867" y="2683900"/>
            <a:ext cx="4852" cy="4230"/>
          </a:xfrm>
          <a:prstGeom prst="bentConnector3">
            <a:avLst>
              <a:gd name="adj1" fmla="val 50000"/>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30" name="AutoShape 124">
            <a:extLst>
              <a:ext uri="{FF2B5EF4-FFF2-40B4-BE49-F238E27FC236}">
                <a16:creationId xmlns:a16="http://schemas.microsoft.com/office/drawing/2014/main" id="{0DCCD213-7BD3-4172-9AFA-612175BE543D}"/>
              </a:ext>
            </a:extLst>
          </p:cNvPr>
          <p:cNvCxnSpPr>
            <a:cxnSpLocks noChangeShapeType="1"/>
          </p:cNvCxnSpPr>
          <p:nvPr/>
        </p:nvCxnSpPr>
        <p:spPr bwMode="auto">
          <a:xfrm flipH="1">
            <a:off x="6178153" y="4240329"/>
            <a:ext cx="3600" cy="0"/>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35" name="AutoShape 148">
            <a:extLst>
              <a:ext uri="{FF2B5EF4-FFF2-40B4-BE49-F238E27FC236}">
                <a16:creationId xmlns:a16="http://schemas.microsoft.com/office/drawing/2014/main" id="{211EAE43-696A-40E7-B5CA-951543CD2757}"/>
              </a:ext>
            </a:extLst>
          </p:cNvPr>
          <p:cNvCxnSpPr>
            <a:cxnSpLocks noChangeShapeType="1"/>
          </p:cNvCxnSpPr>
          <p:nvPr/>
        </p:nvCxnSpPr>
        <p:spPr bwMode="auto">
          <a:xfrm flipH="1">
            <a:off x="4227046" y="5476160"/>
            <a:ext cx="3224" cy="0"/>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graphicFrame>
        <p:nvGraphicFramePr>
          <p:cNvPr id="146" name="표 145">
            <a:extLst>
              <a:ext uri="{FF2B5EF4-FFF2-40B4-BE49-F238E27FC236}">
                <a16:creationId xmlns:a16="http://schemas.microsoft.com/office/drawing/2014/main" id="{43DB7B81-9D10-454B-A5D2-EDA9356F09C7}"/>
              </a:ext>
            </a:extLst>
          </p:cNvPr>
          <p:cNvGraphicFramePr>
            <a:graphicFrameLocks noGrp="1"/>
          </p:cNvGraphicFramePr>
          <p:nvPr>
            <p:extLst>
              <p:ext uri="{D42A27DB-BD31-4B8C-83A1-F6EECF244321}">
                <p14:modId xmlns:p14="http://schemas.microsoft.com/office/powerpoint/2010/main" val="762186412"/>
              </p:ext>
            </p:extLst>
          </p:nvPr>
        </p:nvGraphicFramePr>
        <p:xfrm>
          <a:off x="1403648" y="867647"/>
          <a:ext cx="7500994" cy="5155276"/>
        </p:xfrm>
        <a:graphic>
          <a:graphicData uri="http://schemas.openxmlformats.org/drawingml/2006/table">
            <a:tbl>
              <a:tblPr firstRow="1" bandRow="1">
                <a:tableStyleId>{93296810-A885-4BE3-A3E7-6D5BEEA58F35}</a:tableStyleId>
              </a:tblPr>
              <a:tblGrid>
                <a:gridCol w="1785951">
                  <a:extLst>
                    <a:ext uri="{9D8B030D-6E8A-4147-A177-3AD203B41FA5}">
                      <a16:colId xmlns:a16="http://schemas.microsoft.com/office/drawing/2014/main" val="20000"/>
                    </a:ext>
                  </a:extLst>
                </a:gridCol>
                <a:gridCol w="1857388">
                  <a:extLst>
                    <a:ext uri="{9D8B030D-6E8A-4147-A177-3AD203B41FA5}">
                      <a16:colId xmlns:a16="http://schemas.microsoft.com/office/drawing/2014/main" val="20001"/>
                    </a:ext>
                  </a:extLst>
                </a:gridCol>
                <a:gridCol w="1982407">
                  <a:extLst>
                    <a:ext uri="{9D8B030D-6E8A-4147-A177-3AD203B41FA5}">
                      <a16:colId xmlns:a16="http://schemas.microsoft.com/office/drawing/2014/main" val="20002"/>
                    </a:ext>
                  </a:extLst>
                </a:gridCol>
                <a:gridCol w="1875248">
                  <a:extLst>
                    <a:ext uri="{9D8B030D-6E8A-4147-A177-3AD203B41FA5}">
                      <a16:colId xmlns:a16="http://schemas.microsoft.com/office/drawing/2014/main" val="20003"/>
                    </a:ext>
                  </a:extLst>
                </a:gridCol>
              </a:tblGrid>
              <a:tr h="554753">
                <a:tc>
                  <a:txBody>
                    <a:bodyPr/>
                    <a:lstStyle/>
                    <a:p>
                      <a:pPr algn="ctr" latinLnBrk="1"/>
                      <a:r>
                        <a:rPr lang="en-US" altLang="ko-KR" sz="1100" dirty="0">
                          <a:solidFill>
                            <a:schemeClr val="bg1"/>
                          </a:solidFill>
                          <a:latin typeface="Arial" panose="020B0604020202020204" pitchFamily="34" charset="0"/>
                          <a:ea typeface="맑은 고딕" pitchFamily="50" charset="-127"/>
                          <a:cs typeface="Arial" panose="020B0604020202020204" pitchFamily="34" charset="0"/>
                        </a:rPr>
                        <a:t>Procurement</a:t>
                      </a:r>
                      <a:r>
                        <a:rPr lang="en-US" altLang="ko-KR" sz="1100" baseline="0" dirty="0">
                          <a:solidFill>
                            <a:schemeClr val="bg1"/>
                          </a:solidFill>
                          <a:latin typeface="Arial" panose="020B0604020202020204" pitchFamily="34" charset="0"/>
                          <a:ea typeface="맑은 고딕" pitchFamily="50" charset="-127"/>
                          <a:cs typeface="Arial" panose="020B0604020202020204" pitchFamily="34" charset="0"/>
                        </a:rPr>
                        <a:t> Engineering Team</a:t>
                      </a:r>
                      <a:endParaRPr lang="ko-KR" altLang="en-US" sz="1100" dirty="0">
                        <a:solidFill>
                          <a:schemeClr val="bg1"/>
                        </a:solidFill>
                        <a:latin typeface="Arial" panose="020B0604020202020204" pitchFamily="34" charset="0"/>
                        <a:ea typeface="맑은 고딕" pitchFamily="50" charset="-127"/>
                        <a:cs typeface="Arial" panose="020B0604020202020204" pitchFamily="34" charset="0"/>
                      </a:endParaRPr>
                    </a:p>
                  </a:txBody>
                  <a:tcPr anchor="ctr" anchorCtr="1">
                    <a:solidFill>
                      <a:schemeClr val="tx2">
                        <a:lumMod val="75000"/>
                      </a:schemeClr>
                    </a:solidFill>
                  </a:tcPr>
                </a:tc>
                <a:tc>
                  <a:txBody>
                    <a:bodyPr/>
                    <a:lstStyle/>
                    <a:p>
                      <a:pPr algn="ctr" latinLnBrk="1"/>
                      <a:r>
                        <a:rPr lang="en-US" altLang="ko-KR" sz="1200" dirty="0">
                          <a:solidFill>
                            <a:schemeClr val="bg1"/>
                          </a:solidFill>
                          <a:latin typeface="Arial" panose="020B0604020202020204" pitchFamily="34" charset="0"/>
                          <a:ea typeface="맑은 고딕" pitchFamily="50" charset="-127"/>
                          <a:cs typeface="Arial" panose="020B0604020202020204" pitchFamily="34" charset="0"/>
                        </a:rPr>
                        <a:t>Material</a:t>
                      </a:r>
                      <a:r>
                        <a:rPr lang="en-US" altLang="ko-KR" sz="1200" baseline="0" dirty="0">
                          <a:solidFill>
                            <a:schemeClr val="bg1"/>
                          </a:solidFill>
                          <a:latin typeface="Arial" panose="020B0604020202020204" pitchFamily="34" charset="0"/>
                          <a:ea typeface="맑은 고딕" pitchFamily="50" charset="-127"/>
                          <a:cs typeface="Arial" panose="020B0604020202020204" pitchFamily="34" charset="0"/>
                        </a:rPr>
                        <a:t> Control Team</a:t>
                      </a:r>
                      <a:endParaRPr lang="ko-KR" altLang="en-US" sz="1200" dirty="0">
                        <a:solidFill>
                          <a:schemeClr val="bg1"/>
                        </a:solidFill>
                        <a:latin typeface="Arial" panose="020B0604020202020204" pitchFamily="34" charset="0"/>
                        <a:ea typeface="맑은 고딕" pitchFamily="50" charset="-127"/>
                        <a:cs typeface="Arial" panose="020B0604020202020204" pitchFamily="34" charset="0"/>
                      </a:endParaRPr>
                    </a:p>
                  </a:txBody>
                  <a:tcPr anchor="ctr" anchorCtr="1">
                    <a:solidFill>
                      <a:schemeClr val="tx2">
                        <a:lumMod val="75000"/>
                      </a:schemeClr>
                    </a:solidFill>
                  </a:tcPr>
                </a:tc>
                <a:tc>
                  <a:txBody>
                    <a:bodyPr/>
                    <a:lstStyle/>
                    <a:p>
                      <a:pPr algn="ctr" latinLnBrk="1"/>
                      <a:r>
                        <a:rPr lang="en-US" altLang="ko-KR" sz="1200" dirty="0">
                          <a:solidFill>
                            <a:schemeClr val="bg1"/>
                          </a:solidFill>
                          <a:latin typeface="Arial" panose="020B0604020202020204" pitchFamily="34" charset="0"/>
                          <a:ea typeface="맑은 고딕" pitchFamily="50" charset="-127"/>
                          <a:cs typeface="Arial" panose="020B0604020202020204" pitchFamily="34" charset="0"/>
                        </a:rPr>
                        <a:t>Contract Team</a:t>
                      </a:r>
                      <a:endParaRPr lang="ko-KR" altLang="en-US" sz="1200" dirty="0">
                        <a:solidFill>
                          <a:schemeClr val="bg1"/>
                        </a:solidFill>
                        <a:latin typeface="Arial" panose="020B0604020202020204" pitchFamily="34" charset="0"/>
                        <a:ea typeface="맑은 고딕" pitchFamily="50" charset="-127"/>
                        <a:cs typeface="Arial" panose="020B0604020202020204" pitchFamily="34" charset="0"/>
                      </a:endParaRPr>
                    </a:p>
                  </a:txBody>
                  <a:tcPr anchor="ctr" anchorCtr="1">
                    <a:solidFill>
                      <a:schemeClr val="tx2">
                        <a:lumMod val="75000"/>
                      </a:schemeClr>
                    </a:solidFill>
                  </a:tcPr>
                </a:tc>
                <a:tc>
                  <a:txBody>
                    <a:bodyPr/>
                    <a:lstStyle/>
                    <a:p>
                      <a:pPr marL="0" marR="0" indent="0" algn="ctr" defTabSz="685783" rtl="0" eaLnBrk="1" fontAlgn="auto" latinLnBrk="1" hangingPunct="1">
                        <a:lnSpc>
                          <a:spcPct val="100000"/>
                        </a:lnSpc>
                        <a:spcBef>
                          <a:spcPts val="0"/>
                        </a:spcBef>
                        <a:spcAft>
                          <a:spcPts val="0"/>
                        </a:spcAft>
                        <a:buClrTx/>
                        <a:buSzTx/>
                        <a:buFontTx/>
                        <a:buNone/>
                        <a:tabLst/>
                        <a:defRPr/>
                      </a:pPr>
                      <a:r>
                        <a:rPr lang="en-US" altLang="ko-KR" sz="1200" dirty="0">
                          <a:solidFill>
                            <a:schemeClr val="bg1"/>
                          </a:solidFill>
                          <a:latin typeface="Arial" panose="020B0604020202020204" pitchFamily="34" charset="0"/>
                          <a:ea typeface="맑은 고딕" pitchFamily="50" charset="-127"/>
                          <a:cs typeface="Arial" panose="020B0604020202020204" pitchFamily="34" charset="0"/>
                        </a:rPr>
                        <a:t>Bidder(Supplier)</a:t>
                      </a:r>
                      <a:endParaRPr lang="ko-KR" altLang="en-US" sz="1200" dirty="0">
                        <a:solidFill>
                          <a:schemeClr val="bg1"/>
                        </a:solidFill>
                        <a:latin typeface="Arial" panose="020B0604020202020204" pitchFamily="34" charset="0"/>
                        <a:ea typeface="맑은 고딕" pitchFamily="50" charset="-127"/>
                        <a:cs typeface="Arial" panose="020B0604020202020204" pitchFamily="34" charset="0"/>
                      </a:endParaRPr>
                    </a:p>
                  </a:txBody>
                  <a:tcPr anchor="ctr" anchorCtr="1">
                    <a:solidFill>
                      <a:schemeClr val="tx2">
                        <a:lumMod val="75000"/>
                      </a:schemeClr>
                    </a:solidFill>
                  </a:tcPr>
                </a:tc>
                <a:extLst>
                  <a:ext uri="{0D108BD9-81ED-4DB2-BD59-A6C34878D82A}">
                    <a16:rowId xmlns:a16="http://schemas.microsoft.com/office/drawing/2014/main" val="10000"/>
                  </a:ext>
                </a:extLst>
              </a:tr>
              <a:tr h="4600523">
                <a:tc>
                  <a:txBody>
                    <a:bodyPr/>
                    <a:lstStyle/>
                    <a:p>
                      <a:pPr algn="ctr" latinLnBrk="1"/>
                      <a:endParaRPr lang="ko-KR" altLang="en-US" sz="1600" dirty="0">
                        <a:solidFill>
                          <a:schemeClr val="tx1">
                            <a:lumMod val="75000"/>
                          </a:schemeClr>
                        </a:solidFill>
                        <a:latin typeface="Arial" panose="020B0604020202020204" pitchFamily="34" charset="0"/>
                        <a:ea typeface="맑은 고딕" pitchFamily="50" charset="-127"/>
                        <a:cs typeface="Arial" panose="020B0604020202020204" pitchFamily="34" charset="0"/>
                      </a:endParaRPr>
                    </a:p>
                  </a:txBody>
                  <a:tcPr anchor="ctr" anchorCtr="1">
                    <a:noFill/>
                  </a:tcPr>
                </a:tc>
                <a:tc>
                  <a:txBody>
                    <a:bodyPr/>
                    <a:lstStyle/>
                    <a:p>
                      <a:endParaRPr lang="ko-KR" altLang="en-US" sz="1300" dirty="0">
                        <a:latin typeface="Arial" panose="020B0604020202020204" pitchFamily="34" charset="0"/>
                        <a:ea typeface="맑은 고딕" pitchFamily="50" charset="-127"/>
                        <a:cs typeface="Arial" panose="020B0604020202020204" pitchFamily="34" charset="0"/>
                      </a:endParaRPr>
                    </a:p>
                  </a:txBody>
                  <a:tcPr anchor="ctr" anchorCtr="1">
                    <a:noFill/>
                  </a:tcPr>
                </a:tc>
                <a:tc>
                  <a:txBody>
                    <a:bodyPr/>
                    <a:lstStyle/>
                    <a:p>
                      <a:endParaRPr lang="en-US" altLang="ko-KR" sz="1300" dirty="0">
                        <a:latin typeface="Arial" panose="020B0604020202020204" pitchFamily="34" charset="0"/>
                        <a:ea typeface="맑은 고딕" pitchFamily="50" charset="-127"/>
                        <a:cs typeface="Arial" panose="020B0604020202020204" pitchFamily="34" charset="0"/>
                      </a:endParaRPr>
                    </a:p>
                    <a:p>
                      <a:endParaRPr lang="ko-KR" altLang="en-US" sz="1300" dirty="0">
                        <a:latin typeface="Arial" panose="020B0604020202020204" pitchFamily="34" charset="0"/>
                        <a:ea typeface="맑은 고딕" pitchFamily="50" charset="-127"/>
                        <a:cs typeface="Arial" panose="020B0604020202020204" pitchFamily="34" charset="0"/>
                      </a:endParaRPr>
                    </a:p>
                  </a:txBody>
                  <a:tcPr anchor="ctr" anchorCtr="1">
                    <a:solidFill>
                      <a:schemeClr val="accent6">
                        <a:lumMod val="20000"/>
                        <a:lumOff val="80000"/>
                      </a:schemeClr>
                    </a:solidFill>
                  </a:tcPr>
                </a:tc>
                <a:tc>
                  <a:txBody>
                    <a:bodyPr/>
                    <a:lstStyle/>
                    <a:p>
                      <a:endParaRPr lang="ko-KR" altLang="en-US" sz="1300" dirty="0">
                        <a:latin typeface="맑은 고딕" pitchFamily="50" charset="-127"/>
                        <a:ea typeface="맑은 고딕" pitchFamily="50" charset="-127"/>
                      </a:endParaRPr>
                    </a:p>
                  </a:txBody>
                  <a:tcPr anchor="ctr" anchorCtr="1">
                    <a:noFill/>
                  </a:tcPr>
                </a:tc>
                <a:extLst>
                  <a:ext uri="{0D108BD9-81ED-4DB2-BD59-A6C34878D82A}">
                    <a16:rowId xmlns:a16="http://schemas.microsoft.com/office/drawing/2014/main" val="10001"/>
                  </a:ext>
                </a:extLst>
              </a:tr>
            </a:tbl>
          </a:graphicData>
        </a:graphic>
      </p:graphicFrame>
      <p:sp>
        <p:nvSpPr>
          <p:cNvPr id="147" name="Rectangle 127">
            <a:extLst>
              <a:ext uri="{FF2B5EF4-FFF2-40B4-BE49-F238E27FC236}">
                <a16:creationId xmlns:a16="http://schemas.microsoft.com/office/drawing/2014/main" id="{1F832ED5-10A8-41F5-AA63-364B9223F92F}"/>
              </a:ext>
            </a:extLst>
          </p:cNvPr>
          <p:cNvSpPr>
            <a:spLocks noChangeArrowheads="1"/>
          </p:cNvSpPr>
          <p:nvPr/>
        </p:nvSpPr>
        <p:spPr bwMode="auto">
          <a:xfrm>
            <a:off x="3261023" y="4582398"/>
            <a:ext cx="1643063" cy="500063"/>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Forwarder : </a:t>
            </a:r>
          </a:p>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Receipt of Goods</a:t>
            </a:r>
          </a:p>
        </p:txBody>
      </p:sp>
      <p:sp>
        <p:nvSpPr>
          <p:cNvPr id="149" name="Rectangle 33">
            <a:extLst>
              <a:ext uri="{FF2B5EF4-FFF2-40B4-BE49-F238E27FC236}">
                <a16:creationId xmlns:a16="http://schemas.microsoft.com/office/drawing/2014/main" id="{814FFBB7-9594-4390-8E64-8FDA59A2FC3A}"/>
              </a:ext>
            </a:extLst>
          </p:cNvPr>
          <p:cNvSpPr>
            <a:spLocks noChangeArrowheads="1"/>
          </p:cNvSpPr>
          <p:nvPr/>
        </p:nvSpPr>
        <p:spPr bwMode="auto">
          <a:xfrm>
            <a:off x="1560811" y="1521699"/>
            <a:ext cx="1476375" cy="346075"/>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en-US" altLang="ko-KR" sz="12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Internal Request</a:t>
            </a:r>
          </a:p>
        </p:txBody>
      </p:sp>
      <p:sp>
        <p:nvSpPr>
          <p:cNvPr id="150" name="Rectangle 34">
            <a:extLst>
              <a:ext uri="{FF2B5EF4-FFF2-40B4-BE49-F238E27FC236}">
                <a16:creationId xmlns:a16="http://schemas.microsoft.com/office/drawing/2014/main" id="{C885724A-A8A4-4EF2-8CE5-F40415883F4E}"/>
              </a:ext>
            </a:extLst>
          </p:cNvPr>
          <p:cNvSpPr>
            <a:spLocks noChangeArrowheads="1"/>
          </p:cNvSpPr>
          <p:nvPr/>
        </p:nvSpPr>
        <p:spPr bwMode="auto">
          <a:xfrm>
            <a:off x="1546524" y="2941519"/>
            <a:ext cx="1500187" cy="319087"/>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2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Technical Review</a:t>
            </a:r>
            <a:endParaRPr lang="ko-KR" altLang="en-US" sz="12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51" name="Rectangle 56">
            <a:extLst>
              <a:ext uri="{FF2B5EF4-FFF2-40B4-BE49-F238E27FC236}">
                <a16:creationId xmlns:a16="http://schemas.microsoft.com/office/drawing/2014/main" id="{394DC0FB-B22C-46F3-B4FE-63374479E2C0}"/>
              </a:ext>
            </a:extLst>
          </p:cNvPr>
          <p:cNvSpPr>
            <a:spLocks noChangeArrowheads="1"/>
          </p:cNvSpPr>
          <p:nvPr/>
        </p:nvSpPr>
        <p:spPr bwMode="auto">
          <a:xfrm>
            <a:off x="1573511" y="4082337"/>
            <a:ext cx="1463675" cy="338137"/>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1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SAP</a:t>
            </a:r>
            <a:endParaRPr lang="ko-KR" altLang="en-US" sz="11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52" name="Rectangle 138">
            <a:extLst>
              <a:ext uri="{FF2B5EF4-FFF2-40B4-BE49-F238E27FC236}">
                <a16:creationId xmlns:a16="http://schemas.microsoft.com/office/drawing/2014/main" id="{97BA83A5-EE82-45DC-8243-3B1795A8BC3C}"/>
              </a:ext>
            </a:extLst>
          </p:cNvPr>
          <p:cNvSpPr>
            <a:spLocks noChangeArrowheads="1"/>
          </p:cNvSpPr>
          <p:nvPr/>
        </p:nvSpPr>
        <p:spPr bwMode="auto">
          <a:xfrm>
            <a:off x="1546523" y="5296773"/>
            <a:ext cx="1428751" cy="357188"/>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1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Acquisition</a:t>
            </a:r>
            <a:endParaRPr lang="ko-KR" altLang="en-US" sz="11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53" name="Rectangle 33">
            <a:extLst>
              <a:ext uri="{FF2B5EF4-FFF2-40B4-BE49-F238E27FC236}">
                <a16:creationId xmlns:a16="http://schemas.microsoft.com/office/drawing/2014/main" id="{AA75F74E-A2B3-4A85-BCBC-203BD4DEAF6C}"/>
              </a:ext>
            </a:extLst>
          </p:cNvPr>
          <p:cNvSpPr>
            <a:spLocks noChangeArrowheads="1"/>
          </p:cNvSpPr>
          <p:nvPr/>
        </p:nvSpPr>
        <p:spPr bwMode="auto">
          <a:xfrm>
            <a:off x="1554574" y="3454399"/>
            <a:ext cx="1476375" cy="365575"/>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Technical Specification</a:t>
            </a:r>
          </a:p>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Quality Documentation</a:t>
            </a:r>
          </a:p>
        </p:txBody>
      </p:sp>
      <p:sp>
        <p:nvSpPr>
          <p:cNvPr id="154" name="Rectangle 17">
            <a:extLst>
              <a:ext uri="{FF2B5EF4-FFF2-40B4-BE49-F238E27FC236}">
                <a16:creationId xmlns:a16="http://schemas.microsoft.com/office/drawing/2014/main" id="{39AF9F8D-F170-40AB-BDE6-9D6BE566D2C8}"/>
              </a:ext>
            </a:extLst>
          </p:cNvPr>
          <p:cNvSpPr>
            <a:spLocks noChangeArrowheads="1"/>
          </p:cNvSpPr>
          <p:nvPr/>
        </p:nvSpPr>
        <p:spPr bwMode="auto">
          <a:xfrm>
            <a:off x="5204123" y="2047023"/>
            <a:ext cx="1700212" cy="371475"/>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Tender Notification</a:t>
            </a:r>
          </a:p>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(Request For Quotation)</a:t>
            </a:r>
            <a:endPar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55" name="Rectangle 20">
            <a:extLst>
              <a:ext uri="{FF2B5EF4-FFF2-40B4-BE49-F238E27FC236}">
                <a16:creationId xmlns:a16="http://schemas.microsoft.com/office/drawing/2014/main" id="{D561E953-F98E-4976-8A3B-1DCB0AD74601}"/>
              </a:ext>
            </a:extLst>
          </p:cNvPr>
          <p:cNvSpPr>
            <a:spLocks noChangeArrowheads="1"/>
          </p:cNvSpPr>
          <p:nvPr/>
        </p:nvSpPr>
        <p:spPr bwMode="auto">
          <a:xfrm>
            <a:off x="7279210" y="2509526"/>
            <a:ext cx="1527175" cy="357188"/>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Bid Submission </a:t>
            </a:r>
          </a:p>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(Quotation)</a:t>
            </a:r>
            <a:endPar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cxnSp>
        <p:nvCxnSpPr>
          <p:cNvPr id="156" name="AutoShape 22">
            <a:extLst>
              <a:ext uri="{FF2B5EF4-FFF2-40B4-BE49-F238E27FC236}">
                <a16:creationId xmlns:a16="http://schemas.microsoft.com/office/drawing/2014/main" id="{636A104F-C27E-40CB-B3F1-E609293DCCAD}"/>
              </a:ext>
            </a:extLst>
          </p:cNvPr>
          <p:cNvCxnSpPr>
            <a:cxnSpLocks noChangeShapeType="1"/>
          </p:cNvCxnSpPr>
          <p:nvPr/>
        </p:nvCxnSpPr>
        <p:spPr bwMode="auto">
          <a:xfrm>
            <a:off x="6904336" y="2159735"/>
            <a:ext cx="1138461" cy="349791"/>
          </a:xfrm>
          <a:prstGeom prst="bentConnector2">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57" name="AutoShape 24">
            <a:extLst>
              <a:ext uri="{FF2B5EF4-FFF2-40B4-BE49-F238E27FC236}">
                <a16:creationId xmlns:a16="http://schemas.microsoft.com/office/drawing/2014/main" id="{41416693-7B4B-4111-8CB5-5714E8418E35}"/>
              </a:ext>
            </a:extLst>
          </p:cNvPr>
          <p:cNvCxnSpPr>
            <a:cxnSpLocks noChangeShapeType="1"/>
          </p:cNvCxnSpPr>
          <p:nvPr/>
        </p:nvCxnSpPr>
        <p:spPr bwMode="auto">
          <a:xfrm rot="10800000">
            <a:off x="6904337" y="2683477"/>
            <a:ext cx="374873" cy="4643"/>
          </a:xfrm>
          <a:prstGeom prst="bentConnector3">
            <a:avLst>
              <a:gd name="adj1" fmla="val 50000"/>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58" name="AutoShape 50">
            <a:extLst>
              <a:ext uri="{FF2B5EF4-FFF2-40B4-BE49-F238E27FC236}">
                <a16:creationId xmlns:a16="http://schemas.microsoft.com/office/drawing/2014/main" id="{AA5397F3-119B-4CB0-BDFB-7535EB49C438}"/>
              </a:ext>
            </a:extLst>
          </p:cNvPr>
          <p:cNvCxnSpPr>
            <a:cxnSpLocks noChangeShapeType="1"/>
          </p:cNvCxnSpPr>
          <p:nvPr/>
        </p:nvCxnSpPr>
        <p:spPr bwMode="auto">
          <a:xfrm flipV="1">
            <a:off x="6904335" y="3703497"/>
            <a:ext cx="357188" cy="7363"/>
          </a:xfrm>
          <a:prstGeom prst="straightConnector1">
            <a:avLst/>
          </a:prstGeom>
          <a:ln w="28575" cmpd="sng">
            <a:solidFill>
              <a:schemeClr val="tx1">
                <a:lumMod val="65000"/>
                <a:lumOff val="35000"/>
              </a:schemeClr>
            </a:solidFill>
            <a:headEnd type="triangle" w="med" len="med"/>
            <a:tailEnd type="triangle" w="med" len="med"/>
          </a:ln>
        </p:spPr>
        <p:style>
          <a:lnRef idx="2">
            <a:schemeClr val="accent1"/>
          </a:lnRef>
          <a:fillRef idx="1">
            <a:schemeClr val="lt1"/>
          </a:fillRef>
          <a:effectRef idx="0">
            <a:schemeClr val="accent1"/>
          </a:effectRef>
          <a:fontRef idx="minor">
            <a:schemeClr val="dk1"/>
          </a:fontRef>
        </p:style>
      </p:cxnSp>
      <p:cxnSp>
        <p:nvCxnSpPr>
          <p:cNvPr id="159" name="AutoShape 123">
            <a:extLst>
              <a:ext uri="{FF2B5EF4-FFF2-40B4-BE49-F238E27FC236}">
                <a16:creationId xmlns:a16="http://schemas.microsoft.com/office/drawing/2014/main" id="{E2BEF7E3-C10C-4B79-A187-F30369AE7BF0}"/>
              </a:ext>
            </a:extLst>
          </p:cNvPr>
          <p:cNvCxnSpPr>
            <a:cxnSpLocks noChangeShapeType="1"/>
          </p:cNvCxnSpPr>
          <p:nvPr/>
        </p:nvCxnSpPr>
        <p:spPr bwMode="auto">
          <a:xfrm>
            <a:off x="3037185" y="1695598"/>
            <a:ext cx="2166939" cy="17463"/>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sp>
        <p:nvSpPr>
          <p:cNvPr id="160" name="Line 57">
            <a:extLst>
              <a:ext uri="{FF2B5EF4-FFF2-40B4-BE49-F238E27FC236}">
                <a16:creationId xmlns:a16="http://schemas.microsoft.com/office/drawing/2014/main" id="{349CAD89-015F-4C3F-B4C5-74D010D967DF}"/>
              </a:ext>
            </a:extLst>
          </p:cNvPr>
          <p:cNvSpPr>
            <a:spLocks noChangeShapeType="1"/>
          </p:cNvSpPr>
          <p:nvPr/>
        </p:nvSpPr>
        <p:spPr bwMode="auto">
          <a:xfrm flipH="1" flipV="1">
            <a:off x="3046712" y="4229972"/>
            <a:ext cx="214313" cy="0"/>
          </a:xfrm>
          <a:prstGeom prst="line">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sp>
      <p:cxnSp>
        <p:nvCxnSpPr>
          <p:cNvPr id="161" name="AutoShape 115">
            <a:extLst>
              <a:ext uri="{FF2B5EF4-FFF2-40B4-BE49-F238E27FC236}">
                <a16:creationId xmlns:a16="http://schemas.microsoft.com/office/drawing/2014/main" id="{39CBA8DB-960E-464F-94B4-7CB0F29E7098}"/>
              </a:ext>
            </a:extLst>
          </p:cNvPr>
          <p:cNvCxnSpPr>
            <a:cxnSpLocks noChangeShapeType="1"/>
          </p:cNvCxnSpPr>
          <p:nvPr/>
        </p:nvCxnSpPr>
        <p:spPr bwMode="auto">
          <a:xfrm rot="10800000" flipV="1">
            <a:off x="2592807" y="2802289"/>
            <a:ext cx="2590800" cy="152400"/>
          </a:xfrm>
          <a:prstGeom prst="bentConnector2">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62" name="AutoShape 124">
            <a:extLst>
              <a:ext uri="{FF2B5EF4-FFF2-40B4-BE49-F238E27FC236}">
                <a16:creationId xmlns:a16="http://schemas.microsoft.com/office/drawing/2014/main" id="{94CA0961-D7A4-4217-8CBC-E68078DB46B5}"/>
              </a:ext>
            </a:extLst>
          </p:cNvPr>
          <p:cNvCxnSpPr>
            <a:cxnSpLocks noChangeShapeType="1"/>
          </p:cNvCxnSpPr>
          <p:nvPr/>
        </p:nvCxnSpPr>
        <p:spPr bwMode="auto">
          <a:xfrm flipH="1">
            <a:off x="4894561" y="4240291"/>
            <a:ext cx="319088" cy="1589"/>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63" name="AutoShape 131">
            <a:extLst>
              <a:ext uri="{FF2B5EF4-FFF2-40B4-BE49-F238E27FC236}">
                <a16:creationId xmlns:a16="http://schemas.microsoft.com/office/drawing/2014/main" id="{7DA2BE1F-8380-466C-8361-D5226281A24A}"/>
              </a:ext>
            </a:extLst>
          </p:cNvPr>
          <p:cNvCxnSpPr>
            <a:cxnSpLocks noChangeShapeType="1"/>
            <a:stCxn id="173" idx="1"/>
          </p:cNvCxnSpPr>
          <p:nvPr/>
        </p:nvCxnSpPr>
        <p:spPr bwMode="auto">
          <a:xfrm flipH="1">
            <a:off x="4904088" y="4811475"/>
            <a:ext cx="2376486" cy="21748"/>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64" name="AutoShape 140">
            <a:extLst>
              <a:ext uri="{FF2B5EF4-FFF2-40B4-BE49-F238E27FC236}">
                <a16:creationId xmlns:a16="http://schemas.microsoft.com/office/drawing/2014/main" id="{8B4F2DFA-4E88-48B8-BEB5-D971C81E224F}"/>
              </a:ext>
            </a:extLst>
          </p:cNvPr>
          <p:cNvCxnSpPr>
            <a:cxnSpLocks noChangeShapeType="1"/>
          </p:cNvCxnSpPr>
          <p:nvPr/>
        </p:nvCxnSpPr>
        <p:spPr bwMode="auto">
          <a:xfrm rot="5400000">
            <a:off x="7219877" y="4654808"/>
            <a:ext cx="506963" cy="1105093"/>
          </a:xfrm>
          <a:prstGeom prst="bentConnector2">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65" name="AutoShape 145">
            <a:extLst>
              <a:ext uri="{FF2B5EF4-FFF2-40B4-BE49-F238E27FC236}">
                <a16:creationId xmlns:a16="http://schemas.microsoft.com/office/drawing/2014/main" id="{C3C819EA-048B-437C-B776-6440DFA540E9}"/>
              </a:ext>
            </a:extLst>
          </p:cNvPr>
          <p:cNvCxnSpPr>
            <a:cxnSpLocks noChangeShapeType="1"/>
          </p:cNvCxnSpPr>
          <p:nvPr/>
        </p:nvCxnSpPr>
        <p:spPr bwMode="auto">
          <a:xfrm>
            <a:off x="6872586" y="4240291"/>
            <a:ext cx="398463" cy="1589"/>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66" name="AutoShape 149">
            <a:extLst>
              <a:ext uri="{FF2B5EF4-FFF2-40B4-BE49-F238E27FC236}">
                <a16:creationId xmlns:a16="http://schemas.microsoft.com/office/drawing/2014/main" id="{09894300-3F85-4594-B616-6C23044F1B6A}"/>
              </a:ext>
            </a:extLst>
          </p:cNvPr>
          <p:cNvCxnSpPr>
            <a:cxnSpLocks noChangeShapeType="1"/>
          </p:cNvCxnSpPr>
          <p:nvPr/>
        </p:nvCxnSpPr>
        <p:spPr bwMode="auto">
          <a:xfrm>
            <a:off x="8016381" y="4429998"/>
            <a:ext cx="9525" cy="147638"/>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67" name="AutoShape 148">
            <a:extLst>
              <a:ext uri="{FF2B5EF4-FFF2-40B4-BE49-F238E27FC236}">
                <a16:creationId xmlns:a16="http://schemas.microsoft.com/office/drawing/2014/main" id="{BA51AEA7-45D2-4671-883D-6ECF573DC2DF}"/>
              </a:ext>
            </a:extLst>
          </p:cNvPr>
          <p:cNvCxnSpPr>
            <a:cxnSpLocks noChangeShapeType="1"/>
          </p:cNvCxnSpPr>
          <p:nvPr/>
        </p:nvCxnSpPr>
        <p:spPr bwMode="auto">
          <a:xfrm rot="10800000" flipV="1">
            <a:off x="2975274" y="5476160"/>
            <a:ext cx="285751" cy="0"/>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68" name="AutoShape 148">
            <a:extLst>
              <a:ext uri="{FF2B5EF4-FFF2-40B4-BE49-F238E27FC236}">
                <a16:creationId xmlns:a16="http://schemas.microsoft.com/office/drawing/2014/main" id="{5EA0856C-64A2-4659-9214-E87044CEA06C}"/>
              </a:ext>
            </a:extLst>
          </p:cNvPr>
          <p:cNvCxnSpPr>
            <a:cxnSpLocks noChangeShapeType="1"/>
          </p:cNvCxnSpPr>
          <p:nvPr/>
        </p:nvCxnSpPr>
        <p:spPr bwMode="auto">
          <a:xfrm flipV="1">
            <a:off x="4904086" y="5460835"/>
            <a:ext cx="357789" cy="14532"/>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cxnSp>
        <p:nvCxnSpPr>
          <p:cNvPr id="169" name="AutoShape 123">
            <a:extLst>
              <a:ext uri="{FF2B5EF4-FFF2-40B4-BE49-F238E27FC236}">
                <a16:creationId xmlns:a16="http://schemas.microsoft.com/office/drawing/2014/main" id="{99C28E27-7AB4-4777-8EE3-D21AD3A1C215}"/>
              </a:ext>
            </a:extLst>
          </p:cNvPr>
          <p:cNvCxnSpPr>
            <a:cxnSpLocks noChangeShapeType="1"/>
          </p:cNvCxnSpPr>
          <p:nvPr/>
        </p:nvCxnSpPr>
        <p:spPr bwMode="auto">
          <a:xfrm>
            <a:off x="3030736" y="3138467"/>
            <a:ext cx="2166939" cy="17463"/>
          </a:xfrm>
          <a:prstGeom prst="straightConnector1">
            <a:avLst/>
          </a:prstGeom>
          <a:ln w="28575" cmpd="sng">
            <a:solidFill>
              <a:schemeClr val="tx1">
                <a:lumMod val="65000"/>
                <a:lumOff val="35000"/>
              </a:schemeClr>
            </a:solidFill>
            <a:headEnd/>
            <a:tailEnd type="triangle" w="med" len="med"/>
          </a:ln>
        </p:spPr>
        <p:style>
          <a:lnRef idx="2">
            <a:schemeClr val="accent1"/>
          </a:lnRef>
          <a:fillRef idx="1">
            <a:schemeClr val="lt1"/>
          </a:fillRef>
          <a:effectRef idx="0">
            <a:schemeClr val="accent1"/>
          </a:effectRef>
          <a:fontRef idx="minor">
            <a:schemeClr val="dk1"/>
          </a:fontRef>
        </p:style>
      </p:cxnSp>
      <p:sp>
        <p:nvSpPr>
          <p:cNvPr id="170" name="Rectangle 33">
            <a:extLst>
              <a:ext uri="{FF2B5EF4-FFF2-40B4-BE49-F238E27FC236}">
                <a16:creationId xmlns:a16="http://schemas.microsoft.com/office/drawing/2014/main" id="{14D8E6B6-EAAB-4ADD-8218-383DA07483F8}"/>
              </a:ext>
            </a:extLst>
          </p:cNvPr>
          <p:cNvSpPr>
            <a:spLocks noChangeArrowheads="1"/>
          </p:cNvSpPr>
          <p:nvPr/>
        </p:nvSpPr>
        <p:spPr bwMode="auto">
          <a:xfrm>
            <a:off x="3354562" y="1521699"/>
            <a:ext cx="1476375" cy="346075"/>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Purchase Request</a:t>
            </a:r>
          </a:p>
        </p:txBody>
      </p:sp>
      <p:sp>
        <p:nvSpPr>
          <p:cNvPr id="171" name="Rectangle 54">
            <a:extLst>
              <a:ext uri="{FF2B5EF4-FFF2-40B4-BE49-F238E27FC236}">
                <a16:creationId xmlns:a16="http://schemas.microsoft.com/office/drawing/2014/main" id="{C3FFD3E9-2C37-4863-8FCE-4B1D6D493743}"/>
              </a:ext>
            </a:extLst>
          </p:cNvPr>
          <p:cNvSpPr>
            <a:spLocks noChangeArrowheads="1"/>
          </p:cNvSpPr>
          <p:nvPr/>
        </p:nvSpPr>
        <p:spPr bwMode="auto">
          <a:xfrm>
            <a:off x="3251498" y="3991848"/>
            <a:ext cx="1643063" cy="500063"/>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Acquisition Dept.</a:t>
            </a:r>
            <a:r>
              <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 </a:t>
            </a:r>
          </a:p>
        </p:txBody>
      </p:sp>
      <p:sp>
        <p:nvSpPr>
          <p:cNvPr id="172" name="Rectangle 132">
            <a:extLst>
              <a:ext uri="{FF2B5EF4-FFF2-40B4-BE49-F238E27FC236}">
                <a16:creationId xmlns:a16="http://schemas.microsoft.com/office/drawing/2014/main" id="{41158D67-F9B2-497B-9CB5-AF95360E2D6C}"/>
              </a:ext>
            </a:extLst>
          </p:cNvPr>
          <p:cNvSpPr>
            <a:spLocks noChangeArrowheads="1"/>
          </p:cNvSpPr>
          <p:nvPr/>
        </p:nvSpPr>
        <p:spPr bwMode="auto">
          <a:xfrm flipV="1">
            <a:off x="3261023" y="5225335"/>
            <a:ext cx="1643063" cy="500063"/>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Acquisition Dept.</a:t>
            </a:r>
            <a:r>
              <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 </a:t>
            </a: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 Sending of Document Records</a:t>
            </a:r>
            <a:endPar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73" name="Rectangle 126">
            <a:extLst>
              <a:ext uri="{FF2B5EF4-FFF2-40B4-BE49-F238E27FC236}">
                <a16:creationId xmlns:a16="http://schemas.microsoft.com/office/drawing/2014/main" id="{6B526FE3-F604-429A-BAC4-028DE9F6F369}"/>
              </a:ext>
            </a:extLst>
          </p:cNvPr>
          <p:cNvSpPr>
            <a:spLocks noChangeArrowheads="1"/>
          </p:cNvSpPr>
          <p:nvPr/>
        </p:nvSpPr>
        <p:spPr bwMode="auto">
          <a:xfrm>
            <a:off x="7280574" y="4623356"/>
            <a:ext cx="1490663" cy="376237"/>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1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Shipment</a:t>
            </a:r>
            <a:endParaRPr lang="ko-KR" altLang="en-US" sz="11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74" name="Rectangle 118">
            <a:extLst>
              <a:ext uri="{FF2B5EF4-FFF2-40B4-BE49-F238E27FC236}">
                <a16:creationId xmlns:a16="http://schemas.microsoft.com/office/drawing/2014/main" id="{6490C1E9-12B2-4A42-A537-75C9136F0AB2}"/>
              </a:ext>
            </a:extLst>
          </p:cNvPr>
          <p:cNvSpPr>
            <a:spLocks noChangeArrowheads="1"/>
          </p:cNvSpPr>
          <p:nvPr/>
        </p:nvSpPr>
        <p:spPr bwMode="auto">
          <a:xfrm>
            <a:off x="7271049" y="4053761"/>
            <a:ext cx="1490663" cy="376237"/>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5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Award Bidder</a:t>
            </a:r>
          </a:p>
          <a:p>
            <a:pPr algn="ctr"/>
            <a:r>
              <a:rPr lang="en-US" altLang="ko-KR" sz="9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(Acknowledgement of PO)</a:t>
            </a:r>
            <a:endParaRPr lang="ko-KR" altLang="en-US" sz="9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75" name="Rectangle 36">
            <a:extLst>
              <a:ext uri="{FF2B5EF4-FFF2-40B4-BE49-F238E27FC236}">
                <a16:creationId xmlns:a16="http://schemas.microsoft.com/office/drawing/2014/main" id="{BAB5039F-7C52-4F23-8FAD-B43A67C5E7DA}"/>
              </a:ext>
            </a:extLst>
          </p:cNvPr>
          <p:cNvSpPr>
            <a:spLocks noChangeArrowheads="1"/>
          </p:cNvSpPr>
          <p:nvPr/>
        </p:nvSpPr>
        <p:spPr bwMode="auto">
          <a:xfrm>
            <a:off x="7261525" y="3524904"/>
            <a:ext cx="1527175" cy="357187"/>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5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Price/Terms Negotiation</a:t>
            </a:r>
            <a:endParaRPr lang="ko-KR" altLang="en-US" sz="105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76" name="Rectangle 45">
            <a:extLst>
              <a:ext uri="{FF2B5EF4-FFF2-40B4-BE49-F238E27FC236}">
                <a16:creationId xmlns:a16="http://schemas.microsoft.com/office/drawing/2014/main" id="{A2A6A041-78A9-436C-A91D-1AA468843236}"/>
              </a:ext>
            </a:extLst>
          </p:cNvPr>
          <p:cNvSpPr>
            <a:spLocks noChangeArrowheads="1"/>
          </p:cNvSpPr>
          <p:nvPr/>
        </p:nvSpPr>
        <p:spPr bwMode="auto">
          <a:xfrm>
            <a:off x="5204123" y="3598149"/>
            <a:ext cx="1700212" cy="371475"/>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Open Prices</a:t>
            </a:r>
          </a:p>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(Price/Terms Negotiation)</a:t>
            </a:r>
            <a:endPar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77" name="Rectangle 119">
            <a:extLst>
              <a:ext uri="{FF2B5EF4-FFF2-40B4-BE49-F238E27FC236}">
                <a16:creationId xmlns:a16="http://schemas.microsoft.com/office/drawing/2014/main" id="{5D3AB047-D264-4170-9EB1-FAF4AF7F0752}"/>
              </a:ext>
            </a:extLst>
          </p:cNvPr>
          <p:cNvSpPr>
            <a:spLocks noChangeArrowheads="1"/>
          </p:cNvSpPr>
          <p:nvPr/>
        </p:nvSpPr>
        <p:spPr bwMode="auto">
          <a:xfrm>
            <a:off x="5213649" y="4117261"/>
            <a:ext cx="1658937" cy="392112"/>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Conclusion of Contract</a:t>
            </a:r>
          </a:p>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(Issuance of PO)</a:t>
            </a:r>
            <a:endPar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78" name="Rectangle 133">
            <a:extLst>
              <a:ext uri="{FF2B5EF4-FFF2-40B4-BE49-F238E27FC236}">
                <a16:creationId xmlns:a16="http://schemas.microsoft.com/office/drawing/2014/main" id="{CFD58F29-C0AC-4918-AED6-18B58412EC53}"/>
              </a:ext>
            </a:extLst>
          </p:cNvPr>
          <p:cNvSpPr>
            <a:spLocks noChangeArrowheads="1"/>
          </p:cNvSpPr>
          <p:nvPr/>
        </p:nvSpPr>
        <p:spPr bwMode="auto">
          <a:xfrm>
            <a:off x="5261876" y="5337804"/>
            <a:ext cx="1658937" cy="392113"/>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Request of Payment</a:t>
            </a:r>
          </a:p>
        </p:txBody>
      </p:sp>
      <p:sp>
        <p:nvSpPr>
          <p:cNvPr id="179" name="Rectangle 23">
            <a:extLst>
              <a:ext uri="{FF2B5EF4-FFF2-40B4-BE49-F238E27FC236}">
                <a16:creationId xmlns:a16="http://schemas.microsoft.com/office/drawing/2014/main" id="{8EE21232-3343-4AA6-A259-6A1A41CD2A2C}"/>
              </a:ext>
            </a:extLst>
          </p:cNvPr>
          <p:cNvSpPr>
            <a:spLocks noChangeArrowheads="1"/>
          </p:cNvSpPr>
          <p:nvPr/>
        </p:nvSpPr>
        <p:spPr bwMode="auto">
          <a:xfrm>
            <a:off x="5204123" y="2570766"/>
            <a:ext cx="1700212" cy="371475"/>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Receipt of bids</a:t>
            </a:r>
          </a:p>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(Receipt of Quotation)</a:t>
            </a:r>
            <a:endPar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80" name="Rectangle 35">
            <a:extLst>
              <a:ext uri="{FF2B5EF4-FFF2-40B4-BE49-F238E27FC236}">
                <a16:creationId xmlns:a16="http://schemas.microsoft.com/office/drawing/2014/main" id="{8AA7546E-0885-48E8-A17E-E2EFA7F18792}"/>
              </a:ext>
            </a:extLst>
          </p:cNvPr>
          <p:cNvSpPr>
            <a:spLocks noChangeArrowheads="1"/>
          </p:cNvSpPr>
          <p:nvPr/>
        </p:nvSpPr>
        <p:spPr bwMode="auto">
          <a:xfrm>
            <a:off x="5204123" y="3083799"/>
            <a:ext cx="1700212" cy="371475"/>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Commercial Evaluation</a:t>
            </a:r>
          </a:p>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(Acceptance)</a:t>
            </a:r>
            <a:endPar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81" name="Rectangle 114">
            <a:extLst>
              <a:ext uri="{FF2B5EF4-FFF2-40B4-BE49-F238E27FC236}">
                <a16:creationId xmlns:a16="http://schemas.microsoft.com/office/drawing/2014/main" id="{477F32AF-3359-4C3E-95EA-B421C97F5A9B}"/>
              </a:ext>
            </a:extLst>
          </p:cNvPr>
          <p:cNvSpPr>
            <a:spLocks noChangeArrowheads="1"/>
          </p:cNvSpPr>
          <p:nvPr/>
        </p:nvSpPr>
        <p:spPr bwMode="auto">
          <a:xfrm>
            <a:off x="5204124" y="1521699"/>
            <a:ext cx="1685925" cy="401639"/>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rPr>
              <a:t>Purchase Planning</a:t>
            </a:r>
            <a:endParaRPr lang="ko-KR" altLang="en-US" sz="1000" b="1" dirty="0">
              <a:solidFill>
                <a:schemeClr val="accent1">
                  <a:lumMod val="50000"/>
                </a:schemeClr>
              </a:solidFill>
              <a:latin typeface="Arial" panose="020B0604020202020204" pitchFamily="34" charset="0"/>
              <a:ea typeface="맑은 고딕" pitchFamily="50" charset="-127"/>
              <a:cs typeface="Arial" panose="020B0604020202020204" pitchFamily="34" charset="0"/>
            </a:endParaRPr>
          </a:p>
        </p:txBody>
      </p:sp>
      <p:sp>
        <p:nvSpPr>
          <p:cNvPr id="182" name="Rectangle 34">
            <a:extLst>
              <a:ext uri="{FF2B5EF4-FFF2-40B4-BE49-F238E27FC236}">
                <a16:creationId xmlns:a16="http://schemas.microsoft.com/office/drawing/2014/main" id="{0B80B158-8CE7-4368-8E57-07450D41F8A7}"/>
              </a:ext>
            </a:extLst>
          </p:cNvPr>
          <p:cNvSpPr>
            <a:spLocks noChangeArrowheads="1"/>
          </p:cNvSpPr>
          <p:nvPr/>
        </p:nvSpPr>
        <p:spPr bwMode="auto">
          <a:xfrm>
            <a:off x="7092280" y="6062241"/>
            <a:ext cx="1500187" cy="319087"/>
          </a:xfrm>
          <a:prstGeom prst="rect">
            <a:avLst/>
          </a:prstGeom>
          <a:ln w="28575" cmpd="sng">
            <a:noFill/>
            <a:headEnd/>
            <a:tailEnd/>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27432" tIns="18288" rIns="27432" bIns="18288" anchor="ctr" upright="1"/>
          <a:lstStyle/>
          <a:p>
            <a:pPr algn="ctr"/>
            <a:r>
              <a:rPr lang="en-US" altLang="ko-KR" sz="1200" dirty="0">
                <a:solidFill>
                  <a:schemeClr val="tx1"/>
                </a:solidFill>
                <a:latin typeface="Arial" panose="020B0604020202020204" pitchFamily="34" charset="0"/>
                <a:ea typeface="맑은 고딕" pitchFamily="50" charset="-127"/>
                <a:cs typeface="Arial" panose="020B0604020202020204" pitchFamily="34" charset="0"/>
              </a:rPr>
              <a:t>( ) private contract</a:t>
            </a:r>
            <a:endParaRPr lang="ko-KR" altLang="en-US" sz="1200" dirty="0">
              <a:solidFill>
                <a:schemeClr val="tx1"/>
              </a:solidFill>
              <a:latin typeface="Arial" panose="020B0604020202020204" pitchFamily="34" charset="0"/>
              <a:ea typeface="맑은 고딕" pitchFamily="50" charset="-127"/>
              <a:cs typeface="Arial" panose="020B0604020202020204" pitchFamily="34" charset="0"/>
            </a:endParaRPr>
          </a:p>
        </p:txBody>
      </p:sp>
    </p:spTree>
    <p:extLst>
      <p:ext uri="{BB962C8B-B14F-4D97-AF65-F5344CB8AC3E}">
        <p14:creationId xmlns:p14="http://schemas.microsoft.com/office/powerpoint/2010/main" val="361007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p:cNvPicPr>
            <a:picLocks noChangeAspect="1"/>
          </p:cNvPicPr>
          <p:nvPr/>
        </p:nvPicPr>
        <p:blipFill rotWithShape="1">
          <a:blip r:embed="rId3">
            <a:duotone>
              <a:prstClr val="black"/>
              <a:schemeClr val="accent1">
                <a:tint val="45000"/>
                <a:satMod val="400000"/>
              </a:schemeClr>
            </a:duotone>
          </a:blip>
          <a:srcRect b="49446"/>
          <a:stretch/>
        </p:blipFill>
        <p:spPr>
          <a:xfrm>
            <a:off x="-101599" y="4248869"/>
            <a:ext cx="9347201" cy="2618409"/>
          </a:xfrm>
          <a:prstGeom prst="rect">
            <a:avLst/>
          </a:prstGeom>
        </p:spPr>
      </p:pic>
      <p:sp>
        <p:nvSpPr>
          <p:cNvPr id="3" name="슬라이드 번호 개체 틀 2"/>
          <p:cNvSpPr>
            <a:spLocks noGrp="1"/>
          </p:cNvSpPr>
          <p:nvPr>
            <p:ph type="sldNum" sz="quarter" idx="12"/>
          </p:nvPr>
        </p:nvSpPr>
        <p:spPr/>
        <p:txBody>
          <a:bodyPr/>
          <a:lstStyle/>
          <a:p>
            <a:fld id="{DA4300CD-0301-480C-BBFA-A58F2FF8E3C1}" type="slidenum">
              <a:rPr lang="ko-KR" altLang="en-US" smtClean="0"/>
              <a:t>18</a:t>
            </a:fld>
            <a:endParaRPr lang="ko-KR" altLang="en-US" dirty="0"/>
          </a:p>
        </p:txBody>
      </p:sp>
      <p:sp>
        <p:nvSpPr>
          <p:cNvPr id="4" name="직사각형 3"/>
          <p:cNvSpPr/>
          <p:nvPr/>
        </p:nvSpPr>
        <p:spPr>
          <a:xfrm>
            <a:off x="-32917" y="3"/>
            <a:ext cx="9176917" cy="4312366"/>
          </a:xfrm>
          <a:prstGeom prst="rect">
            <a:avLst/>
          </a:prstGeom>
          <a:solidFill>
            <a:schemeClr val="bg2">
              <a:lumMod val="1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5" name="그룹 4"/>
          <p:cNvGrpSpPr/>
          <p:nvPr/>
        </p:nvGrpSpPr>
        <p:grpSpPr>
          <a:xfrm>
            <a:off x="1017648" y="1506107"/>
            <a:ext cx="1848055" cy="407579"/>
            <a:chOff x="3118142" y="4363082"/>
            <a:chExt cx="3162625" cy="697500"/>
          </a:xfrm>
        </p:grpSpPr>
        <p:pic>
          <p:nvPicPr>
            <p:cNvPr id="6" name="그림 5"/>
            <p:cNvPicPr>
              <a:picLocks noChangeAspect="1"/>
            </p:cNvPicPr>
            <p:nvPr/>
          </p:nvPicPr>
          <p:blipFill>
            <a:blip r:embed="rId4">
              <a:biLevel thresh="25000"/>
            </a:blip>
            <a:stretch>
              <a:fillRect/>
            </a:stretch>
          </p:blipFill>
          <p:spPr>
            <a:xfrm>
              <a:off x="3118142" y="4363082"/>
              <a:ext cx="776250" cy="675000"/>
            </a:xfrm>
            <a:prstGeom prst="rect">
              <a:avLst/>
            </a:prstGeom>
          </p:spPr>
        </p:pic>
        <p:pic>
          <p:nvPicPr>
            <p:cNvPr id="7" name="그림 6"/>
            <p:cNvPicPr>
              <a:picLocks noChangeAspect="1"/>
            </p:cNvPicPr>
            <p:nvPr/>
          </p:nvPicPr>
          <p:blipFill>
            <a:blip r:embed="rId5">
              <a:biLevel thresh="25000"/>
            </a:blip>
            <a:stretch>
              <a:fillRect/>
            </a:stretch>
          </p:blipFill>
          <p:spPr>
            <a:xfrm>
              <a:off x="3932492" y="4363082"/>
              <a:ext cx="765000" cy="675000"/>
            </a:xfrm>
            <a:prstGeom prst="rect">
              <a:avLst/>
            </a:prstGeom>
          </p:spPr>
        </p:pic>
        <p:pic>
          <p:nvPicPr>
            <p:cNvPr id="8" name="그림 7"/>
            <p:cNvPicPr>
              <a:picLocks noChangeAspect="1"/>
            </p:cNvPicPr>
            <p:nvPr/>
          </p:nvPicPr>
          <p:blipFill rotWithShape="1">
            <a:blip r:embed="rId6">
              <a:biLevel thresh="25000"/>
            </a:blip>
            <a:srcRect r="49194"/>
            <a:stretch/>
          </p:blipFill>
          <p:spPr>
            <a:xfrm>
              <a:off x="4738067" y="4363082"/>
              <a:ext cx="800200" cy="697500"/>
            </a:xfrm>
            <a:prstGeom prst="rect">
              <a:avLst/>
            </a:prstGeom>
          </p:spPr>
        </p:pic>
        <p:pic>
          <p:nvPicPr>
            <p:cNvPr id="9" name="그림 8"/>
            <p:cNvPicPr>
              <a:picLocks noChangeAspect="1"/>
            </p:cNvPicPr>
            <p:nvPr/>
          </p:nvPicPr>
          <p:blipFill>
            <a:blip r:embed="rId7">
              <a:biLevel thresh="25000"/>
            </a:blip>
            <a:stretch>
              <a:fillRect/>
            </a:stretch>
          </p:blipFill>
          <p:spPr>
            <a:xfrm>
              <a:off x="5538267" y="4374332"/>
              <a:ext cx="742500" cy="675000"/>
            </a:xfrm>
            <a:prstGeom prst="rect">
              <a:avLst/>
            </a:prstGeom>
          </p:spPr>
        </p:pic>
      </p:grpSp>
      <p:cxnSp>
        <p:nvCxnSpPr>
          <p:cNvPr id="10" name="직선 연결선 9"/>
          <p:cNvCxnSpPr/>
          <p:nvPr/>
        </p:nvCxnSpPr>
        <p:spPr>
          <a:xfrm flipV="1">
            <a:off x="-1116632" y="1722384"/>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flipV="1">
            <a:off x="1121834" y="5887848"/>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V="1">
            <a:off x="2626037" y="-919185"/>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59832" y="2342490"/>
            <a:ext cx="6110435" cy="1446550"/>
          </a:xfrm>
          <a:prstGeom prst="rect">
            <a:avLst/>
          </a:prstGeom>
          <a:noFill/>
          <a:effectLst>
            <a:glow rad="127000">
              <a:schemeClr val="accent1">
                <a:alpha val="40000"/>
              </a:schemeClr>
            </a:glow>
          </a:effectLst>
        </p:spPr>
        <p:txBody>
          <a:bodyPr wrap="square" rtlCol="0">
            <a:spAutoFit/>
          </a:bodyPr>
          <a:lstStyle/>
          <a:p>
            <a:r>
              <a:rPr lang="en-US" altLang="ko-KR" sz="4400" b="1" dirty="0">
                <a:solidFill>
                  <a:srgbClr val="00B0F0"/>
                </a:solidFill>
                <a:latin typeface="Helvetica" panose="020B0604020202020204" pitchFamily="34" charset="0"/>
                <a:ea typeface="08서울남산체 EB" panose="02020603020101020101" pitchFamily="18" charset="-127"/>
                <a:cs typeface="Helvetica" panose="020B0604020202020204" pitchFamily="34" charset="0"/>
              </a:rPr>
              <a:t>Long-term Procurement</a:t>
            </a:r>
            <a:endParaRPr lang="ko-KR" altLang="en-US" sz="4400" b="1" dirty="0">
              <a:solidFill>
                <a:srgbClr val="00B0F0"/>
              </a:solidFill>
              <a:latin typeface="Helvetica" panose="020B0604020202020204" pitchFamily="34" charset="0"/>
              <a:ea typeface="08서울남산체 EB" panose="02020603020101020101" pitchFamily="18" charset="-127"/>
              <a:cs typeface="Helvetica" panose="020B0604020202020204" pitchFamily="34" charset="0"/>
            </a:endParaRPr>
          </a:p>
        </p:txBody>
      </p:sp>
      <p:sp>
        <p:nvSpPr>
          <p:cNvPr id="16" name="직사각형 15"/>
          <p:cNvSpPr/>
          <p:nvPr/>
        </p:nvSpPr>
        <p:spPr>
          <a:xfrm>
            <a:off x="1114269" y="2251299"/>
            <a:ext cx="1652516" cy="1609256"/>
          </a:xfrm>
          <a:prstGeom prst="rect">
            <a:avLst/>
          </a:prstGeom>
          <a:noFill/>
          <a:ln w="177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0" b="1" dirty="0">
                <a:solidFill>
                  <a:srgbClr val="00B0F0"/>
                </a:solidFill>
              </a:rPr>
              <a:t>3</a:t>
            </a:r>
            <a:endParaRPr lang="ko-KR" altLang="en-US" sz="8000" b="1" dirty="0">
              <a:solidFill>
                <a:srgbClr val="00B0F0"/>
              </a:solidFill>
            </a:endParaRPr>
          </a:p>
        </p:txBody>
      </p:sp>
      <p:cxnSp>
        <p:nvCxnSpPr>
          <p:cNvPr id="17" name="직선 연결선 16"/>
          <p:cNvCxnSpPr/>
          <p:nvPr/>
        </p:nvCxnSpPr>
        <p:spPr>
          <a:xfrm flipV="1">
            <a:off x="6486099" y="3237561"/>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flipV="1">
            <a:off x="6360287" y="-1084085"/>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8298818" y="201716"/>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451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954200"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75881" y="1339153"/>
              <a:ext cx="1991605"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Long-term</a:t>
              </a:r>
            </a:p>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Contract</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188396"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a:t>
            </a:r>
          </a:p>
          <a:p>
            <a:r>
              <a:rPr lang="en-US" altLang="ko-KR" sz="1400" dirty="0">
                <a:solidFill>
                  <a:schemeClr val="bg1"/>
                </a:solidFill>
                <a:latin typeface="Helvetica" panose="020B0604020202020204" charset="0"/>
                <a:cs typeface="Helvetica" panose="020B0604020202020204" charset="0"/>
              </a:rPr>
              <a:t>Process</a:t>
            </a:r>
          </a:p>
        </p:txBody>
      </p:sp>
      <p:sp>
        <p:nvSpPr>
          <p:cNvPr id="15" name="모서리가 둥근 직사각형 13">
            <a:extLst>
              <a:ext uri="{FF2B5EF4-FFF2-40B4-BE49-F238E27FC236}">
                <a16:creationId xmlns:a16="http://schemas.microsoft.com/office/drawing/2014/main" id="{BB23830C-D0FF-4561-8EF4-6A013F6E963A}"/>
              </a:ext>
            </a:extLst>
          </p:cNvPr>
          <p:cNvSpPr/>
          <p:nvPr/>
        </p:nvSpPr>
        <p:spPr>
          <a:xfrm>
            <a:off x="2502155" y="325190"/>
            <a:ext cx="6641845" cy="1428071"/>
          </a:xfrm>
          <a:prstGeom prst="roundRect">
            <a:avLst>
              <a:gd name="adj" fmla="val 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b="1" dirty="0">
                <a:solidFill>
                  <a:schemeClr val="bg1"/>
                </a:solidFill>
                <a:latin typeface="Arial" panose="020B0604020202020204" pitchFamily="34" charset="0"/>
                <a:ea typeface="맑은 고딕" pitchFamily="50" charset="-127"/>
                <a:cs typeface="Arial" panose="020B0604020202020204" pitchFamily="34" charset="0"/>
              </a:rPr>
              <a:t> </a:t>
            </a:r>
          </a:p>
        </p:txBody>
      </p:sp>
      <p:sp>
        <p:nvSpPr>
          <p:cNvPr id="17" name="직사각형 16">
            <a:extLst>
              <a:ext uri="{FF2B5EF4-FFF2-40B4-BE49-F238E27FC236}">
                <a16:creationId xmlns:a16="http://schemas.microsoft.com/office/drawing/2014/main" id="{84B6F36B-94B1-44D0-B5EF-E4FEC6C35078}"/>
              </a:ext>
            </a:extLst>
          </p:cNvPr>
          <p:cNvSpPr/>
          <p:nvPr/>
        </p:nvSpPr>
        <p:spPr>
          <a:xfrm>
            <a:off x="2775430" y="754911"/>
            <a:ext cx="6368570" cy="8840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altLang="ko-KR" sz="1200" b="1" dirty="0">
              <a:solidFill>
                <a:schemeClr val="accent1">
                  <a:lumMod val="75000"/>
                </a:schemeClr>
              </a:solidFill>
              <a:latin typeface="Arial" panose="020B0604020202020204" pitchFamily="34" charset="0"/>
              <a:cs typeface="Arial" panose="020B0604020202020204" pitchFamily="34" charset="0"/>
            </a:endParaRPr>
          </a:p>
          <a:p>
            <a:pPr marL="171450" indent="-171450">
              <a:lnSpc>
                <a:spcPct val="120000"/>
              </a:lnSpc>
              <a:buFont typeface="Arial" panose="020B0604020202020204" pitchFamily="34" charset="0"/>
              <a:buChar char="•"/>
            </a:pPr>
            <a:r>
              <a:rPr lang="en-US" altLang="ko-KR" sz="1200" b="1" dirty="0">
                <a:solidFill>
                  <a:schemeClr val="accent1">
                    <a:lumMod val="75000"/>
                  </a:schemeClr>
                </a:solidFill>
                <a:latin typeface="Arial" panose="020B0604020202020204" pitchFamily="34" charset="0"/>
                <a:cs typeface="Arial" panose="020B0604020202020204" pitchFamily="34" charset="0"/>
              </a:rPr>
              <a:t>Securing parts supply chain for stable and safe NPP operation</a:t>
            </a:r>
          </a:p>
          <a:p>
            <a:pPr marL="171450" indent="-171450">
              <a:lnSpc>
                <a:spcPct val="200000"/>
              </a:lnSpc>
              <a:buFont typeface="Arial" panose="020B0604020202020204" pitchFamily="34" charset="0"/>
              <a:buChar char="•"/>
            </a:pPr>
            <a:r>
              <a:rPr lang="en-US" altLang="ko-KR" sz="1200" b="1" dirty="0">
                <a:solidFill>
                  <a:schemeClr val="accent1">
                    <a:lumMod val="75000"/>
                  </a:schemeClr>
                </a:solidFill>
                <a:latin typeface="Arial" panose="020B0604020202020204" pitchFamily="34" charset="0"/>
                <a:cs typeface="Arial" panose="020B0604020202020204" pitchFamily="34" charset="0"/>
              </a:rPr>
              <a:t>Pursuing contract awards for repetitive procurement in a timely and effective way. </a:t>
            </a:r>
          </a:p>
          <a:p>
            <a:pPr marL="171450" indent="-171450">
              <a:lnSpc>
                <a:spcPct val="120000"/>
              </a:lnSpc>
              <a:buFont typeface="Arial" panose="020B0604020202020204" pitchFamily="34" charset="0"/>
              <a:buChar char="•"/>
            </a:pPr>
            <a:endParaRPr lang="en-US" altLang="ko-KR" sz="1200" b="1" dirty="0">
              <a:solidFill>
                <a:schemeClr val="accent1">
                  <a:lumMod val="75000"/>
                </a:schemeClr>
              </a:solidFill>
              <a:latin typeface="Arial" panose="020B0604020202020204" pitchFamily="34" charset="0"/>
              <a:cs typeface="Arial" panose="020B0604020202020204" pitchFamily="34" charset="0"/>
            </a:endParaRPr>
          </a:p>
        </p:txBody>
      </p:sp>
      <p:sp>
        <p:nvSpPr>
          <p:cNvPr id="19" name="모서리가 둥근 직사각형 10">
            <a:extLst>
              <a:ext uri="{FF2B5EF4-FFF2-40B4-BE49-F238E27FC236}">
                <a16:creationId xmlns:a16="http://schemas.microsoft.com/office/drawing/2014/main" id="{E9F313F0-3D37-4A60-98A2-B2739902164C}"/>
              </a:ext>
            </a:extLst>
          </p:cNvPr>
          <p:cNvSpPr/>
          <p:nvPr/>
        </p:nvSpPr>
        <p:spPr>
          <a:xfrm>
            <a:off x="2559305" y="2068265"/>
            <a:ext cx="6584695" cy="1428071"/>
          </a:xfrm>
          <a:prstGeom prst="roundRect">
            <a:avLst>
              <a:gd name="adj" fmla="val 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b="1" dirty="0">
                <a:solidFill>
                  <a:schemeClr val="bg1"/>
                </a:solidFill>
                <a:latin typeface="Arial" panose="020B0604020202020204" pitchFamily="34" charset="0"/>
                <a:ea typeface="맑은 고딕" pitchFamily="50" charset="-127"/>
                <a:cs typeface="Arial" panose="020B0604020202020204" pitchFamily="34" charset="0"/>
              </a:rPr>
              <a:t> </a:t>
            </a:r>
          </a:p>
        </p:txBody>
      </p:sp>
      <p:sp>
        <p:nvSpPr>
          <p:cNvPr id="20" name="직사각형 19">
            <a:extLst>
              <a:ext uri="{FF2B5EF4-FFF2-40B4-BE49-F238E27FC236}">
                <a16:creationId xmlns:a16="http://schemas.microsoft.com/office/drawing/2014/main" id="{3AF01B2E-B9A3-4192-B82C-C0F0BF42125B}"/>
              </a:ext>
            </a:extLst>
          </p:cNvPr>
          <p:cNvSpPr/>
          <p:nvPr/>
        </p:nvSpPr>
        <p:spPr>
          <a:xfrm>
            <a:off x="2832580" y="2511042"/>
            <a:ext cx="6311420" cy="8840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20000"/>
              </a:lnSpc>
              <a:buFont typeface="Arial" panose="020B0604020202020204" pitchFamily="34" charset="0"/>
              <a:buChar char="•"/>
            </a:pPr>
            <a:r>
              <a:rPr lang="en-US" altLang="ko-KR" sz="1200" b="1" dirty="0">
                <a:solidFill>
                  <a:schemeClr val="accent1">
                    <a:lumMod val="75000"/>
                  </a:schemeClr>
                </a:solidFill>
                <a:latin typeface="Arial" panose="020B0604020202020204" pitchFamily="34" charset="0"/>
                <a:cs typeface="Arial" panose="020B0604020202020204" pitchFamily="34" charset="0"/>
              </a:rPr>
              <a:t>Contractors</a:t>
            </a:r>
            <a:r>
              <a:rPr lang="ko-KR" altLang="en-US" sz="1200" b="1" dirty="0">
                <a:solidFill>
                  <a:schemeClr val="accent1">
                    <a:lumMod val="75000"/>
                  </a:schemeClr>
                </a:solidFill>
                <a:latin typeface="Arial" panose="020B0604020202020204" pitchFamily="34" charset="0"/>
                <a:cs typeface="Arial" panose="020B0604020202020204" pitchFamily="34" charset="0"/>
              </a:rPr>
              <a:t> </a:t>
            </a:r>
            <a:r>
              <a:rPr lang="en-US" altLang="ko-KR" sz="1200" b="1" dirty="0">
                <a:solidFill>
                  <a:schemeClr val="accent1">
                    <a:lumMod val="75000"/>
                  </a:schemeClr>
                </a:solidFill>
                <a:latin typeface="Arial" panose="020B0604020202020204" pitchFamily="34" charset="0"/>
                <a:cs typeface="Arial" panose="020B0604020202020204" pitchFamily="34" charset="0"/>
              </a:rPr>
              <a:t>: Spare parts suppliers</a:t>
            </a:r>
          </a:p>
          <a:p>
            <a:pPr>
              <a:lnSpc>
                <a:spcPct val="120000"/>
              </a:lnSpc>
            </a:pPr>
            <a:r>
              <a:rPr lang="en-US" altLang="ko-KR" sz="1200" b="1" dirty="0">
                <a:solidFill>
                  <a:schemeClr val="accent1">
                    <a:lumMod val="75000"/>
                  </a:schemeClr>
                </a:solidFill>
                <a:latin typeface="Arial" panose="020B0604020202020204" pitchFamily="34" charset="0"/>
                <a:cs typeface="Arial" panose="020B0604020202020204" pitchFamily="34" charset="0"/>
              </a:rPr>
              <a:t>   - Westinghouse, GE and so on</a:t>
            </a:r>
          </a:p>
        </p:txBody>
      </p:sp>
      <p:sp>
        <p:nvSpPr>
          <p:cNvPr id="22" name="모서리가 둥근 직사각형 15">
            <a:extLst>
              <a:ext uri="{FF2B5EF4-FFF2-40B4-BE49-F238E27FC236}">
                <a16:creationId xmlns:a16="http://schemas.microsoft.com/office/drawing/2014/main" id="{9D650188-589E-4C03-80A2-2B12D155B8E7}"/>
              </a:ext>
            </a:extLst>
          </p:cNvPr>
          <p:cNvSpPr/>
          <p:nvPr/>
        </p:nvSpPr>
        <p:spPr>
          <a:xfrm>
            <a:off x="2568831" y="3744665"/>
            <a:ext cx="6575170" cy="1428071"/>
          </a:xfrm>
          <a:prstGeom prst="roundRect">
            <a:avLst>
              <a:gd name="adj" fmla="val 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b="1" dirty="0">
                <a:solidFill>
                  <a:schemeClr val="bg1"/>
                </a:solidFill>
                <a:latin typeface="Arial" panose="020B0604020202020204" pitchFamily="34" charset="0"/>
                <a:ea typeface="맑은 고딕" pitchFamily="50" charset="-127"/>
                <a:cs typeface="Arial" panose="020B0604020202020204" pitchFamily="34" charset="0"/>
              </a:rPr>
              <a:t> </a:t>
            </a:r>
          </a:p>
        </p:txBody>
      </p:sp>
      <p:sp>
        <p:nvSpPr>
          <p:cNvPr id="23" name="직사각형 22">
            <a:extLst>
              <a:ext uri="{FF2B5EF4-FFF2-40B4-BE49-F238E27FC236}">
                <a16:creationId xmlns:a16="http://schemas.microsoft.com/office/drawing/2014/main" id="{5BF43F4F-D8E1-4CC4-AFCB-F74774CBC628}"/>
              </a:ext>
            </a:extLst>
          </p:cNvPr>
          <p:cNvSpPr/>
          <p:nvPr/>
        </p:nvSpPr>
        <p:spPr>
          <a:xfrm>
            <a:off x="2842106" y="4174386"/>
            <a:ext cx="6301894" cy="8840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20000"/>
              </a:lnSpc>
              <a:buFont typeface="Arial" panose="020B0604020202020204" pitchFamily="34" charset="0"/>
              <a:buChar char="•"/>
            </a:pPr>
            <a:r>
              <a:rPr lang="en-US" altLang="ko-KR" sz="1200" b="1" dirty="0">
                <a:solidFill>
                  <a:schemeClr val="accent1">
                    <a:lumMod val="75000"/>
                  </a:schemeClr>
                </a:solidFill>
                <a:latin typeface="Arial" panose="020B0604020202020204" pitchFamily="34" charset="0"/>
                <a:cs typeface="Arial" panose="020B0604020202020204" pitchFamily="34" charset="0"/>
              </a:rPr>
              <a:t>Commercial conditions, Technical Specification</a:t>
            </a:r>
          </a:p>
          <a:p>
            <a:pPr>
              <a:lnSpc>
                <a:spcPct val="120000"/>
              </a:lnSpc>
            </a:pPr>
            <a:r>
              <a:rPr lang="en-US" altLang="ko-KR" sz="1200" b="1" dirty="0">
                <a:solidFill>
                  <a:schemeClr val="accent1">
                    <a:lumMod val="75000"/>
                  </a:schemeClr>
                </a:solidFill>
                <a:latin typeface="Arial" panose="020B0604020202020204" pitchFamily="34" charset="0"/>
                <a:cs typeface="Arial" panose="020B0604020202020204" pitchFamily="34" charset="0"/>
              </a:rPr>
              <a:t>  - Agreement goals, effective date, payment conditions, delivery, applicable</a:t>
            </a:r>
          </a:p>
          <a:p>
            <a:pPr>
              <a:lnSpc>
                <a:spcPct val="120000"/>
              </a:lnSpc>
            </a:pPr>
            <a:r>
              <a:rPr lang="en-US" altLang="ko-KR" sz="1200" b="1" dirty="0">
                <a:solidFill>
                  <a:schemeClr val="accent1">
                    <a:lumMod val="75000"/>
                  </a:schemeClr>
                </a:solidFill>
                <a:latin typeface="Arial" panose="020B0604020202020204" pitchFamily="34" charset="0"/>
                <a:cs typeface="Arial" panose="020B0604020202020204" pitchFamily="34" charset="0"/>
              </a:rPr>
              <a:t>    technical criteria</a:t>
            </a:r>
          </a:p>
        </p:txBody>
      </p:sp>
      <p:pic>
        <p:nvPicPr>
          <p:cNvPr id="25" name="그림 24">
            <a:extLst>
              <a:ext uri="{FF2B5EF4-FFF2-40B4-BE49-F238E27FC236}">
                <a16:creationId xmlns:a16="http://schemas.microsoft.com/office/drawing/2014/main" id="{974C9A93-424E-48FD-8215-52B3C554120F}"/>
              </a:ext>
            </a:extLst>
          </p:cNvPr>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32916" y="325189"/>
            <a:ext cx="1607036" cy="447433"/>
          </a:xfrm>
          <a:prstGeom prst="rect">
            <a:avLst/>
          </a:prstGeom>
        </p:spPr>
      </p:pic>
      <p:sp>
        <p:nvSpPr>
          <p:cNvPr id="26" name="TextBox 25">
            <a:extLst>
              <a:ext uri="{FF2B5EF4-FFF2-40B4-BE49-F238E27FC236}">
                <a16:creationId xmlns:a16="http://schemas.microsoft.com/office/drawing/2014/main" id="{5FFFEAB7-6D15-4698-B9D1-E99D4CA163AB}"/>
              </a:ext>
            </a:extLst>
          </p:cNvPr>
          <p:cNvSpPr txBox="1"/>
          <p:nvPr/>
        </p:nvSpPr>
        <p:spPr>
          <a:xfrm>
            <a:off x="2532916" y="332656"/>
            <a:ext cx="1378904"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Background</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pic>
        <p:nvPicPr>
          <p:cNvPr id="27" name="그림 26">
            <a:extLst>
              <a:ext uri="{FF2B5EF4-FFF2-40B4-BE49-F238E27FC236}">
                <a16:creationId xmlns:a16="http://schemas.microsoft.com/office/drawing/2014/main" id="{A1F2D580-7ED8-483F-9E33-AEABAAB5A183}"/>
              </a:ext>
            </a:extLst>
          </p:cNvPr>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55776" y="2080930"/>
            <a:ext cx="1584176" cy="483974"/>
          </a:xfrm>
          <a:prstGeom prst="rect">
            <a:avLst/>
          </a:prstGeom>
        </p:spPr>
      </p:pic>
      <p:sp>
        <p:nvSpPr>
          <p:cNvPr id="28" name="TextBox 27">
            <a:extLst>
              <a:ext uri="{FF2B5EF4-FFF2-40B4-BE49-F238E27FC236}">
                <a16:creationId xmlns:a16="http://schemas.microsoft.com/office/drawing/2014/main" id="{4851514D-DF29-421D-A380-5A79C4C1FB13}"/>
              </a:ext>
            </a:extLst>
          </p:cNvPr>
          <p:cNvSpPr txBox="1"/>
          <p:nvPr/>
        </p:nvSpPr>
        <p:spPr>
          <a:xfrm>
            <a:off x="2555776" y="2068315"/>
            <a:ext cx="1005403"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Supplier</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pic>
        <p:nvPicPr>
          <p:cNvPr id="29" name="그림 28">
            <a:extLst>
              <a:ext uri="{FF2B5EF4-FFF2-40B4-BE49-F238E27FC236}">
                <a16:creationId xmlns:a16="http://schemas.microsoft.com/office/drawing/2014/main" id="{D4376855-0EBB-441C-9D54-D85353890A89}"/>
              </a:ext>
            </a:extLst>
          </p:cNvPr>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55776" y="3752499"/>
            <a:ext cx="1728192" cy="483974"/>
          </a:xfrm>
          <a:prstGeom prst="rect">
            <a:avLst/>
          </a:prstGeom>
        </p:spPr>
      </p:pic>
      <p:sp>
        <p:nvSpPr>
          <p:cNvPr id="30" name="TextBox 29">
            <a:extLst>
              <a:ext uri="{FF2B5EF4-FFF2-40B4-BE49-F238E27FC236}">
                <a16:creationId xmlns:a16="http://schemas.microsoft.com/office/drawing/2014/main" id="{8382508C-C8E5-4973-BAF3-94E6AA79F717}"/>
              </a:ext>
            </a:extLst>
          </p:cNvPr>
          <p:cNvSpPr txBox="1"/>
          <p:nvPr/>
        </p:nvSpPr>
        <p:spPr>
          <a:xfrm>
            <a:off x="2555776" y="3796507"/>
            <a:ext cx="1072730"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Contents</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spTree>
    <p:extLst>
      <p:ext uri="{BB962C8B-B14F-4D97-AF65-F5344CB8AC3E}">
        <p14:creationId xmlns:p14="http://schemas.microsoft.com/office/powerpoint/2010/main" val="265088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269499" y="3528472"/>
            <a:ext cx="2531531" cy="1544400"/>
          </a:xfrm>
          <a:prstGeom prst="rect">
            <a:avLst/>
          </a:prstGeom>
        </p:spPr>
      </p:pic>
      <p:sp>
        <p:nvSpPr>
          <p:cNvPr id="41" name="직사각형 40"/>
          <p:cNvSpPr/>
          <p:nvPr/>
        </p:nvSpPr>
        <p:spPr>
          <a:xfrm>
            <a:off x="-32916" y="1"/>
            <a:ext cx="3753779" cy="6858001"/>
          </a:xfrm>
          <a:prstGeom prst="rect">
            <a:avLst/>
          </a:prstGeom>
          <a:solidFill>
            <a:schemeClr val="bg2">
              <a:lumMod val="1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1" name="그룹 10"/>
          <p:cNvGrpSpPr/>
          <p:nvPr/>
        </p:nvGrpSpPr>
        <p:grpSpPr>
          <a:xfrm>
            <a:off x="684355" y="912770"/>
            <a:ext cx="2025263" cy="446661"/>
            <a:chOff x="3118142" y="4363082"/>
            <a:chExt cx="3162625" cy="697500"/>
          </a:xfrm>
        </p:grpSpPr>
        <p:pic>
          <p:nvPicPr>
            <p:cNvPr id="12" name="그림 11"/>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3118142" y="4363082"/>
              <a:ext cx="776250" cy="675000"/>
            </a:xfrm>
            <a:prstGeom prst="rect">
              <a:avLst/>
            </a:prstGeom>
          </p:spPr>
        </p:pic>
        <p:pic>
          <p:nvPicPr>
            <p:cNvPr id="13" name="그림 12"/>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3932492" y="4363082"/>
              <a:ext cx="765000" cy="675000"/>
            </a:xfrm>
            <a:prstGeom prst="rect">
              <a:avLst/>
            </a:prstGeom>
          </p:spPr>
        </p:pic>
        <p:pic>
          <p:nvPicPr>
            <p:cNvPr id="14" name="그림 13"/>
            <p:cNvPicPr>
              <a:picLocks noChangeAspect="1"/>
            </p:cNvPicPr>
            <p:nvPr/>
          </p:nvPicPr>
          <p:blipFill rotWithShape="1">
            <a:blip r:embed="rId6" cstate="print">
              <a:biLevel thresh="25000"/>
              <a:extLst>
                <a:ext uri="{28A0092B-C50C-407E-A947-70E740481C1C}">
                  <a14:useLocalDpi xmlns:a14="http://schemas.microsoft.com/office/drawing/2010/main" val="0"/>
                </a:ext>
              </a:extLst>
            </a:blip>
            <a:srcRect r="49194"/>
            <a:stretch/>
          </p:blipFill>
          <p:spPr>
            <a:xfrm>
              <a:off x="4738067" y="4363082"/>
              <a:ext cx="800200" cy="697500"/>
            </a:xfrm>
            <a:prstGeom prst="rect">
              <a:avLst/>
            </a:prstGeom>
          </p:spPr>
        </p:pic>
        <p:pic>
          <p:nvPicPr>
            <p:cNvPr id="15" name="그림 14"/>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5538267" y="4374332"/>
              <a:ext cx="742500" cy="675000"/>
            </a:xfrm>
            <a:prstGeom prst="rect">
              <a:avLst/>
            </a:prstGeom>
          </p:spPr>
        </p:pic>
      </p:grpSp>
      <p:pic>
        <p:nvPicPr>
          <p:cNvPr id="39" name="그림 38"/>
          <p:cNvPicPr preferRelativeResize="0">
            <a:picLocks/>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878464" y="3523747"/>
            <a:ext cx="2935338" cy="1570258"/>
          </a:xfrm>
          <a:prstGeom prst="rect">
            <a:avLst/>
          </a:prstGeom>
          <a:effectLst/>
        </p:spPr>
      </p:pic>
      <p:cxnSp>
        <p:nvCxnSpPr>
          <p:cNvPr id="45" name="직선 연결선 44"/>
          <p:cNvCxnSpPr/>
          <p:nvPr/>
        </p:nvCxnSpPr>
        <p:spPr>
          <a:xfrm>
            <a:off x="662167" y="690375"/>
            <a:ext cx="77078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236513" y="1429870"/>
            <a:ext cx="2755163" cy="329642"/>
          </a:xfrm>
          <a:prstGeom prst="rect">
            <a:avLst/>
          </a:prstGeom>
          <a:noFill/>
        </p:spPr>
        <p:txBody>
          <a:bodyPr wrap="square" rtlCol="0">
            <a:spAutoFit/>
          </a:bodyPr>
          <a:lstStyle/>
          <a:p>
            <a:pPr>
              <a:lnSpc>
                <a:spcPts val="1800"/>
              </a:lnSpc>
            </a:pPr>
            <a:r>
              <a:rPr lang="en-US" altLang="ko-KR" sz="2200" b="1" dirty="0">
                <a:latin typeface="Helvetica" panose="020B0604020202020204" pitchFamily="34" charset="0"/>
                <a:cs typeface="Helvetica" panose="020B0604020202020204" pitchFamily="34" charset="0"/>
              </a:rPr>
              <a:t>CONTENTS</a:t>
            </a:r>
          </a:p>
        </p:txBody>
      </p:sp>
      <p:cxnSp>
        <p:nvCxnSpPr>
          <p:cNvPr id="125" name="직선 연결선 124"/>
          <p:cNvCxnSpPr/>
          <p:nvPr/>
        </p:nvCxnSpPr>
        <p:spPr>
          <a:xfrm>
            <a:off x="788643" y="2004603"/>
            <a:ext cx="8352000" cy="0"/>
          </a:xfrm>
          <a:prstGeom prst="line">
            <a:avLst/>
          </a:prstGeom>
          <a:noFill/>
          <a:ln w="19050" cap="rnd" cmpd="sng" algn="ctr">
            <a:solidFill>
              <a:srgbClr val="FFFFFF">
                <a:lumMod val="65000"/>
              </a:srgbClr>
            </a:solidFill>
            <a:prstDash val="sysDot"/>
          </a:ln>
          <a:effectLst/>
        </p:spPr>
      </p:cxnSp>
      <p:cxnSp>
        <p:nvCxnSpPr>
          <p:cNvPr id="127" name="직선 연결선 126"/>
          <p:cNvCxnSpPr/>
          <p:nvPr/>
        </p:nvCxnSpPr>
        <p:spPr>
          <a:xfrm>
            <a:off x="788643" y="5055367"/>
            <a:ext cx="8352000" cy="0"/>
          </a:xfrm>
          <a:prstGeom prst="line">
            <a:avLst/>
          </a:prstGeom>
          <a:noFill/>
          <a:ln w="19050" cap="rnd" cmpd="sng" algn="ctr">
            <a:solidFill>
              <a:srgbClr val="FFFFFF">
                <a:lumMod val="65000"/>
              </a:srgbClr>
            </a:solidFill>
            <a:prstDash val="sysDot"/>
          </a:ln>
          <a:effectLst/>
        </p:spPr>
      </p:cxnSp>
      <p:cxnSp>
        <p:nvCxnSpPr>
          <p:cNvPr id="133" name="직선 연결선 132"/>
          <p:cNvCxnSpPr/>
          <p:nvPr/>
        </p:nvCxnSpPr>
        <p:spPr>
          <a:xfrm flipH="1">
            <a:off x="8795264" y="1684800"/>
            <a:ext cx="5765" cy="3708000"/>
          </a:xfrm>
          <a:prstGeom prst="line">
            <a:avLst/>
          </a:prstGeom>
          <a:noFill/>
          <a:ln w="19050" cap="rnd" cmpd="sng" algn="ctr">
            <a:solidFill>
              <a:srgbClr val="FFFFFF">
                <a:lumMod val="65000"/>
              </a:srgbClr>
            </a:solidFill>
            <a:prstDash val="sysDot"/>
          </a:ln>
          <a:effectLst/>
        </p:spPr>
      </p:cxnSp>
      <p:sp>
        <p:nvSpPr>
          <p:cNvPr id="134" name="직사각형 133"/>
          <p:cNvSpPr/>
          <p:nvPr/>
        </p:nvSpPr>
        <p:spPr>
          <a:xfrm>
            <a:off x="1175199" y="2025179"/>
            <a:ext cx="2568661" cy="1508345"/>
          </a:xfrm>
          <a:prstGeom prst="rect">
            <a:avLst/>
          </a:prstGeom>
          <a:solidFill>
            <a:srgbClr val="00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itchFamily="34" charset="0"/>
              <a:cs typeface="Helvetica" panose="020B0604020202020204" pitchFamily="34" charset="0"/>
            </a:endParaRPr>
          </a:p>
        </p:txBody>
      </p:sp>
      <p:sp>
        <p:nvSpPr>
          <p:cNvPr id="141" name="직사각형 140"/>
          <p:cNvSpPr/>
          <p:nvPr/>
        </p:nvSpPr>
        <p:spPr>
          <a:xfrm>
            <a:off x="1115617" y="2155503"/>
            <a:ext cx="1070887" cy="523220"/>
          </a:xfrm>
          <a:prstGeom prst="rect">
            <a:avLst/>
          </a:prstGeom>
        </p:spPr>
        <p:txBody>
          <a:bodyPr wrap="square">
            <a:spAutoFit/>
          </a:bodyPr>
          <a:lstStyle/>
          <a:p>
            <a:pPr defTabSz="914400">
              <a:spcBef>
                <a:spcPts val="300"/>
              </a:spcBef>
            </a:pPr>
            <a:r>
              <a:rPr lang="en-US" altLang="ko-KR" sz="2800" b="1" dirty="0">
                <a:solidFill>
                  <a:schemeClr val="bg1"/>
                </a:solidFill>
                <a:latin typeface="Helvetica" pitchFamily="34" charset="0"/>
                <a:cs typeface="Helvetica" panose="020B0604020202020204" pitchFamily="34" charset="0"/>
              </a:rPr>
              <a:t>01</a:t>
            </a:r>
          </a:p>
        </p:txBody>
      </p:sp>
      <p:pic>
        <p:nvPicPr>
          <p:cNvPr id="4" name="그림 3"/>
          <p:cNvPicPr>
            <a:picLocks/>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4531" y="3539502"/>
            <a:ext cx="2556575" cy="1522800"/>
          </a:xfrm>
          <a:prstGeom prst="rect">
            <a:avLst/>
          </a:prstGeom>
        </p:spPr>
      </p:pic>
      <p:sp>
        <p:nvSpPr>
          <p:cNvPr id="136" name="직사각형 135"/>
          <p:cNvSpPr>
            <a:spLocks/>
          </p:cNvSpPr>
          <p:nvPr/>
        </p:nvSpPr>
        <p:spPr>
          <a:xfrm>
            <a:off x="1165610" y="3534186"/>
            <a:ext cx="2539595" cy="1508400"/>
          </a:xfrm>
          <a:prstGeom prst="rect">
            <a:avLst/>
          </a:prstGeom>
          <a:solidFill>
            <a:srgbClr val="00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itchFamily="34" charset="0"/>
              <a:cs typeface="Helvetica" panose="020B0604020202020204" pitchFamily="34" charset="0"/>
            </a:endParaRPr>
          </a:p>
        </p:txBody>
      </p:sp>
      <p:sp>
        <p:nvSpPr>
          <p:cNvPr id="142" name="직사각형 141"/>
          <p:cNvSpPr/>
          <p:nvPr/>
        </p:nvSpPr>
        <p:spPr>
          <a:xfrm>
            <a:off x="1547664" y="2155503"/>
            <a:ext cx="2352606" cy="769441"/>
          </a:xfrm>
          <a:prstGeom prst="rect">
            <a:avLst/>
          </a:prstGeom>
        </p:spPr>
        <p:txBody>
          <a:bodyPr wrap="square">
            <a:spAutoFit/>
          </a:bodyPr>
          <a:lstStyle/>
          <a:p>
            <a:pPr>
              <a:spcBef>
                <a:spcPts val="300"/>
              </a:spcBef>
            </a:pPr>
            <a:r>
              <a:rPr lang="en-US" altLang="ko-KR" sz="2200" b="1" dirty="0">
                <a:solidFill>
                  <a:schemeClr val="bg1"/>
                </a:solidFill>
                <a:latin typeface="Helvetica" pitchFamily="34" charset="0"/>
                <a:cs typeface="Helvetica" panose="020B0604020202020204" pitchFamily="34" charset="0"/>
              </a:rPr>
              <a:t>Supplier Qualification</a:t>
            </a:r>
          </a:p>
        </p:txBody>
      </p:sp>
      <p:sp>
        <p:nvSpPr>
          <p:cNvPr id="135" name="직사각형 134"/>
          <p:cNvSpPr>
            <a:spLocks/>
          </p:cNvSpPr>
          <p:nvPr/>
        </p:nvSpPr>
        <p:spPr>
          <a:xfrm>
            <a:off x="6260720" y="2019160"/>
            <a:ext cx="2527200" cy="1519200"/>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itchFamily="34" charset="0"/>
              <a:cs typeface="Helvetica" panose="020B0604020202020204" pitchFamily="34" charset="0"/>
            </a:endParaRPr>
          </a:p>
        </p:txBody>
      </p:sp>
      <p:cxnSp>
        <p:nvCxnSpPr>
          <p:cNvPr id="42" name="직선 연결선 41"/>
          <p:cNvCxnSpPr/>
          <p:nvPr/>
        </p:nvCxnSpPr>
        <p:spPr>
          <a:xfrm flipV="1">
            <a:off x="-32917" y="1722385"/>
            <a:ext cx="838645" cy="1027118"/>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44" name="직선 연결선 43"/>
          <p:cNvCxnSpPr/>
          <p:nvPr/>
        </p:nvCxnSpPr>
        <p:spPr>
          <a:xfrm flipV="1">
            <a:off x="2866063" y="0"/>
            <a:ext cx="1575308" cy="1952220"/>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sp>
        <p:nvSpPr>
          <p:cNvPr id="145" name="직사각형 144"/>
          <p:cNvSpPr/>
          <p:nvPr/>
        </p:nvSpPr>
        <p:spPr>
          <a:xfrm>
            <a:off x="6605239" y="2155503"/>
            <a:ext cx="2310163" cy="738664"/>
          </a:xfrm>
          <a:prstGeom prst="rect">
            <a:avLst/>
          </a:prstGeom>
        </p:spPr>
        <p:txBody>
          <a:bodyPr wrap="square">
            <a:spAutoFit/>
          </a:bodyPr>
          <a:lstStyle/>
          <a:p>
            <a:pPr>
              <a:spcBef>
                <a:spcPts val="300"/>
              </a:spcBef>
            </a:pPr>
            <a:r>
              <a:rPr lang="en-US" altLang="ko-KR" sz="2100" b="1" dirty="0">
                <a:solidFill>
                  <a:schemeClr val="bg1"/>
                </a:solidFill>
                <a:latin typeface="Helvetica" pitchFamily="34" charset="0"/>
              </a:rPr>
              <a:t> Long-term   Procurement </a:t>
            </a:r>
          </a:p>
        </p:txBody>
      </p:sp>
      <p:sp>
        <p:nvSpPr>
          <p:cNvPr id="146" name="직사각형 145"/>
          <p:cNvSpPr/>
          <p:nvPr/>
        </p:nvSpPr>
        <p:spPr>
          <a:xfrm>
            <a:off x="6177385" y="2155503"/>
            <a:ext cx="1070887" cy="523220"/>
          </a:xfrm>
          <a:prstGeom prst="rect">
            <a:avLst/>
          </a:prstGeom>
        </p:spPr>
        <p:txBody>
          <a:bodyPr wrap="square">
            <a:spAutoFit/>
          </a:bodyPr>
          <a:lstStyle/>
          <a:p>
            <a:pPr defTabSz="914400">
              <a:spcBef>
                <a:spcPts val="300"/>
              </a:spcBef>
            </a:pPr>
            <a:r>
              <a:rPr lang="en-US" altLang="ko-KR" sz="2800" b="1" dirty="0">
                <a:solidFill>
                  <a:schemeClr val="bg1"/>
                </a:solidFill>
                <a:latin typeface="Helvetica" pitchFamily="34" charset="0"/>
                <a:cs typeface="Helvetica" panose="020B0604020202020204" pitchFamily="34" charset="0"/>
              </a:rPr>
              <a:t>03</a:t>
            </a:r>
          </a:p>
        </p:txBody>
      </p:sp>
      <p:pic>
        <p:nvPicPr>
          <p:cNvPr id="32" name="그림 31"/>
          <p:cNvPicPr>
            <a:picLocks noChangeAspect="1"/>
          </p:cNvPicPr>
          <p:nvPr/>
        </p:nvPicPr>
        <p:blipFill>
          <a:blip r:embed="rId10"/>
          <a:stretch>
            <a:fillRect/>
          </a:stretch>
        </p:blipFill>
        <p:spPr>
          <a:xfrm>
            <a:off x="7945189" y="6400047"/>
            <a:ext cx="1033712" cy="197306"/>
          </a:xfrm>
          <a:prstGeom prst="rect">
            <a:avLst/>
          </a:prstGeom>
        </p:spPr>
      </p:pic>
      <p:sp>
        <p:nvSpPr>
          <p:cNvPr id="33" name="직사각형 32"/>
          <p:cNvSpPr>
            <a:spLocks/>
          </p:cNvSpPr>
          <p:nvPr/>
        </p:nvSpPr>
        <p:spPr>
          <a:xfrm>
            <a:off x="3705205" y="2026516"/>
            <a:ext cx="2556000" cy="1508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itchFamily="34" charset="0"/>
              <a:cs typeface="Helvetica" panose="020B0604020202020204" pitchFamily="34" charset="0"/>
            </a:endParaRPr>
          </a:p>
        </p:txBody>
      </p:sp>
      <p:sp>
        <p:nvSpPr>
          <p:cNvPr id="34" name="직사각형 33"/>
          <p:cNvSpPr/>
          <p:nvPr/>
        </p:nvSpPr>
        <p:spPr>
          <a:xfrm>
            <a:off x="4174226" y="2155503"/>
            <a:ext cx="2178448" cy="769441"/>
          </a:xfrm>
          <a:prstGeom prst="rect">
            <a:avLst/>
          </a:prstGeom>
        </p:spPr>
        <p:txBody>
          <a:bodyPr wrap="square">
            <a:spAutoFit/>
          </a:bodyPr>
          <a:lstStyle/>
          <a:p>
            <a:pPr>
              <a:spcBef>
                <a:spcPts val="300"/>
              </a:spcBef>
            </a:pPr>
            <a:r>
              <a:rPr lang="en-US" altLang="ko-KR" sz="2200" b="1" dirty="0">
                <a:latin typeface="Helvetica" pitchFamily="34" charset="0"/>
                <a:cs typeface="Helvetica" panose="020B0604020202020204" pitchFamily="34" charset="0"/>
              </a:rPr>
              <a:t>Procurement Management</a:t>
            </a:r>
          </a:p>
        </p:txBody>
      </p:sp>
      <p:sp>
        <p:nvSpPr>
          <p:cNvPr id="35" name="직사각형 34"/>
          <p:cNvSpPr/>
          <p:nvPr/>
        </p:nvSpPr>
        <p:spPr>
          <a:xfrm>
            <a:off x="3682504" y="2155503"/>
            <a:ext cx="1070887" cy="523220"/>
          </a:xfrm>
          <a:prstGeom prst="rect">
            <a:avLst/>
          </a:prstGeom>
        </p:spPr>
        <p:txBody>
          <a:bodyPr wrap="square">
            <a:spAutoFit/>
          </a:bodyPr>
          <a:lstStyle/>
          <a:p>
            <a:pPr defTabSz="914400">
              <a:spcBef>
                <a:spcPts val="300"/>
              </a:spcBef>
            </a:pPr>
            <a:r>
              <a:rPr lang="en-US" altLang="ko-KR" sz="2800" b="1" dirty="0">
                <a:latin typeface="Helvetica" pitchFamily="34" charset="0"/>
                <a:cs typeface="Helvetica" panose="020B0604020202020204" pitchFamily="34" charset="0"/>
              </a:rPr>
              <a:t>02</a:t>
            </a:r>
          </a:p>
        </p:txBody>
      </p:sp>
      <p:sp>
        <p:nvSpPr>
          <p:cNvPr id="36" name="직사각형 35"/>
          <p:cNvSpPr/>
          <p:nvPr/>
        </p:nvSpPr>
        <p:spPr>
          <a:xfrm>
            <a:off x="3709500" y="3517531"/>
            <a:ext cx="2533351" cy="1537836"/>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itchFamily="34" charset="0"/>
              <a:cs typeface="Helvetica" panose="020B0604020202020204" pitchFamily="34" charset="0"/>
            </a:endParaRPr>
          </a:p>
        </p:txBody>
      </p:sp>
      <p:cxnSp>
        <p:nvCxnSpPr>
          <p:cNvPr id="126" name="직선 연결선 125"/>
          <p:cNvCxnSpPr/>
          <p:nvPr/>
        </p:nvCxnSpPr>
        <p:spPr>
          <a:xfrm>
            <a:off x="788643" y="3527213"/>
            <a:ext cx="8352000" cy="0"/>
          </a:xfrm>
          <a:prstGeom prst="line">
            <a:avLst/>
          </a:prstGeom>
          <a:noFill/>
          <a:ln w="19050" cap="rnd" cmpd="sng" algn="ctr">
            <a:solidFill>
              <a:srgbClr val="FFFFFF">
                <a:lumMod val="65000"/>
              </a:srgbClr>
            </a:solidFill>
            <a:prstDash val="sysDot"/>
          </a:ln>
          <a:effectLst/>
        </p:spPr>
      </p:cxnSp>
      <p:cxnSp>
        <p:nvCxnSpPr>
          <p:cNvPr id="131" name="직선 연결선 130"/>
          <p:cNvCxnSpPr/>
          <p:nvPr/>
        </p:nvCxnSpPr>
        <p:spPr>
          <a:xfrm flipH="1">
            <a:off x="3710724" y="1684800"/>
            <a:ext cx="5765" cy="3708000"/>
          </a:xfrm>
          <a:prstGeom prst="line">
            <a:avLst/>
          </a:prstGeom>
          <a:noFill/>
          <a:ln w="19050" cap="rnd" cmpd="sng" algn="ctr">
            <a:solidFill>
              <a:srgbClr val="FFFFFF">
                <a:lumMod val="65000"/>
              </a:srgbClr>
            </a:solidFill>
            <a:prstDash val="sysDot"/>
          </a:ln>
          <a:effectLst/>
        </p:spPr>
      </p:cxnSp>
      <p:cxnSp>
        <p:nvCxnSpPr>
          <p:cNvPr id="130" name="직선 연결선 129"/>
          <p:cNvCxnSpPr/>
          <p:nvPr/>
        </p:nvCxnSpPr>
        <p:spPr>
          <a:xfrm flipH="1">
            <a:off x="1157383" y="1686395"/>
            <a:ext cx="5765" cy="3708000"/>
          </a:xfrm>
          <a:prstGeom prst="line">
            <a:avLst/>
          </a:prstGeom>
          <a:noFill/>
          <a:ln w="19050" cap="rnd" cmpd="sng" algn="ctr">
            <a:solidFill>
              <a:srgbClr val="FFFFFF">
                <a:lumMod val="65000"/>
              </a:srgbClr>
            </a:solidFill>
            <a:prstDash val="sysDot"/>
          </a:ln>
          <a:effectLst/>
        </p:spPr>
      </p:cxnSp>
      <p:cxnSp>
        <p:nvCxnSpPr>
          <p:cNvPr id="132" name="직선 연결선 131"/>
          <p:cNvCxnSpPr/>
          <p:nvPr/>
        </p:nvCxnSpPr>
        <p:spPr>
          <a:xfrm flipH="1">
            <a:off x="6260972" y="1684800"/>
            <a:ext cx="5765" cy="3708000"/>
          </a:xfrm>
          <a:prstGeom prst="line">
            <a:avLst/>
          </a:prstGeom>
          <a:noFill/>
          <a:ln w="19050" cap="rnd" cmpd="sng" algn="ctr">
            <a:solidFill>
              <a:srgbClr val="FFFFFF">
                <a:lumMod val="65000"/>
              </a:srgbClr>
            </a:solidFill>
            <a:prstDash val="sysDot"/>
          </a:ln>
          <a:effectLst/>
        </p:spPr>
      </p:cxnSp>
    </p:spTree>
    <p:extLst>
      <p:ext uri="{BB962C8B-B14F-4D97-AF65-F5344CB8AC3E}">
        <p14:creationId xmlns:p14="http://schemas.microsoft.com/office/powerpoint/2010/main" val="12364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그림 26"/>
          <p:cNvPicPr>
            <a:picLocks noChangeAspect="1"/>
          </p:cNvPicPr>
          <p:nvPr/>
        </p:nvPicPr>
        <p:blipFill rotWithShape="1">
          <a:blip r:embed="rId3"/>
          <a:srcRect t="22918" b="19194"/>
          <a:stretch/>
        </p:blipFill>
        <p:spPr>
          <a:xfrm>
            <a:off x="-73961" y="0"/>
            <a:ext cx="9384919" cy="6949440"/>
          </a:xfrm>
          <a:prstGeom prst="rect">
            <a:avLst/>
          </a:prstGeom>
        </p:spPr>
      </p:pic>
      <p:sp>
        <p:nvSpPr>
          <p:cNvPr id="16" name="직사각형 15"/>
          <p:cNvSpPr/>
          <p:nvPr/>
        </p:nvSpPr>
        <p:spPr>
          <a:xfrm>
            <a:off x="-73961" y="1124278"/>
            <a:ext cx="9384919" cy="452468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9" name="타원 18"/>
          <p:cNvSpPr/>
          <p:nvPr/>
        </p:nvSpPr>
        <p:spPr>
          <a:xfrm>
            <a:off x="4309378" y="4386435"/>
            <a:ext cx="610644" cy="6199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5" name="그룹 85"/>
          <p:cNvGrpSpPr/>
          <p:nvPr/>
        </p:nvGrpSpPr>
        <p:grpSpPr>
          <a:xfrm>
            <a:off x="2700432" y="4393332"/>
            <a:ext cx="3743136" cy="631066"/>
            <a:chOff x="4843070" y="4075231"/>
            <a:chExt cx="4902687" cy="826558"/>
          </a:xfrm>
        </p:grpSpPr>
        <p:sp>
          <p:nvSpPr>
            <p:cNvPr id="6" name="타원 76"/>
            <p:cNvSpPr/>
            <p:nvPr/>
          </p:nvSpPr>
          <p:spPr>
            <a:xfrm>
              <a:off x="4843070" y="4075231"/>
              <a:ext cx="799809" cy="81205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타원 77"/>
            <p:cNvSpPr/>
            <p:nvPr/>
          </p:nvSpPr>
          <p:spPr>
            <a:xfrm>
              <a:off x="8945947" y="4089733"/>
              <a:ext cx="799810" cy="81205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타원 78"/>
            <p:cNvSpPr/>
            <p:nvPr/>
          </p:nvSpPr>
          <p:spPr>
            <a:xfrm>
              <a:off x="5858495" y="4075231"/>
              <a:ext cx="799809" cy="812055"/>
            </a:xfrm>
            <a:prstGeom prst="ellipse">
              <a:avLst/>
            </a:prstGeom>
            <a:solidFill>
              <a:srgbClr val="00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타원 79"/>
            <p:cNvSpPr/>
            <p:nvPr/>
          </p:nvSpPr>
          <p:spPr>
            <a:xfrm>
              <a:off x="7917251" y="4089734"/>
              <a:ext cx="799808" cy="812055"/>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 name="그림 80"/>
            <p:cNvPicPr>
              <a:picLocks noChangeAspect="1"/>
            </p:cNvPicPr>
            <p:nvPr/>
          </p:nvPicPr>
          <p:blipFill>
            <a:blip r:embed="rId4"/>
            <a:stretch>
              <a:fillRect/>
            </a:stretch>
          </p:blipFill>
          <p:spPr>
            <a:xfrm>
              <a:off x="4968150" y="4137537"/>
              <a:ext cx="556915" cy="687442"/>
            </a:xfrm>
            <a:prstGeom prst="rect">
              <a:avLst/>
            </a:prstGeom>
          </p:spPr>
        </p:pic>
        <p:pic>
          <p:nvPicPr>
            <p:cNvPr id="11" name="그림 81"/>
            <p:cNvPicPr>
              <a:picLocks noChangeAspect="1"/>
            </p:cNvPicPr>
            <p:nvPr/>
          </p:nvPicPr>
          <p:blipFill>
            <a:blip r:embed="rId5"/>
            <a:stretch>
              <a:fillRect/>
            </a:stretch>
          </p:blipFill>
          <p:spPr>
            <a:xfrm>
              <a:off x="6047635" y="4199518"/>
              <a:ext cx="423413" cy="545413"/>
            </a:xfrm>
            <a:prstGeom prst="rect">
              <a:avLst/>
            </a:prstGeom>
          </p:spPr>
        </p:pic>
        <p:pic>
          <p:nvPicPr>
            <p:cNvPr id="12" name="그림 83"/>
            <p:cNvPicPr>
              <a:picLocks noChangeAspect="1"/>
            </p:cNvPicPr>
            <p:nvPr/>
          </p:nvPicPr>
          <p:blipFill>
            <a:blip r:embed="rId6"/>
            <a:stretch>
              <a:fillRect/>
            </a:stretch>
          </p:blipFill>
          <p:spPr>
            <a:xfrm>
              <a:off x="7054741" y="4141317"/>
              <a:ext cx="452379" cy="661814"/>
            </a:xfrm>
            <a:prstGeom prst="rect">
              <a:avLst/>
            </a:prstGeom>
          </p:spPr>
        </p:pic>
        <p:pic>
          <p:nvPicPr>
            <p:cNvPr id="13" name="그림 84"/>
            <p:cNvPicPr>
              <a:picLocks noChangeAspect="1"/>
            </p:cNvPicPr>
            <p:nvPr/>
          </p:nvPicPr>
          <p:blipFill>
            <a:blip r:embed="rId7"/>
            <a:stretch>
              <a:fillRect/>
            </a:stretch>
          </p:blipFill>
          <p:spPr>
            <a:xfrm>
              <a:off x="8075021" y="4204194"/>
              <a:ext cx="484272" cy="569732"/>
            </a:xfrm>
            <a:prstGeom prst="rect">
              <a:avLst/>
            </a:prstGeom>
          </p:spPr>
        </p:pic>
      </p:grpSp>
      <p:pic>
        <p:nvPicPr>
          <p:cNvPr id="18" name="그림 17"/>
          <p:cNvPicPr>
            <a:picLocks noChangeAspect="1"/>
          </p:cNvPicPr>
          <p:nvPr/>
        </p:nvPicPr>
        <p:blipFill>
          <a:blip r:embed="rId8"/>
          <a:stretch>
            <a:fillRect/>
          </a:stretch>
        </p:blipFill>
        <p:spPr>
          <a:xfrm>
            <a:off x="5992674" y="4506315"/>
            <a:ext cx="417247" cy="380232"/>
          </a:xfrm>
          <a:prstGeom prst="rect">
            <a:avLst/>
          </a:prstGeom>
        </p:spPr>
      </p:pic>
      <p:sp>
        <p:nvSpPr>
          <p:cNvPr id="14" name="제목 1"/>
          <p:cNvSpPr txBox="1">
            <a:spLocks/>
          </p:cNvSpPr>
          <p:nvPr/>
        </p:nvSpPr>
        <p:spPr>
          <a:xfrm>
            <a:off x="3317110" y="3614127"/>
            <a:ext cx="2509783" cy="461665"/>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algn="ctr" defTabSz="995690">
              <a:lnSpc>
                <a:spcPct val="150000"/>
              </a:lnSpc>
              <a:tabLst>
                <a:tab pos="177800" algn="l"/>
                <a:tab pos="803275" algn="l"/>
              </a:tabLst>
            </a:pPr>
            <a:r>
              <a:rPr lang="en-US" altLang="ko-KR" sz="2000" spc="0" dirty="0">
                <a:solidFill>
                  <a:sysClr val="windowText" lastClr="000000"/>
                </a:solidFill>
                <a:latin typeface="Helvetica" pitchFamily="34" charset="0"/>
                <a:ea typeface="나눔바른고딕 Light" panose="020B0603020101020101" pitchFamily="50" charset="-127"/>
              </a:rPr>
              <a:t>Thank You</a:t>
            </a:r>
            <a:endParaRPr lang="ko-KR" altLang="en-US" sz="2000" spc="0" dirty="0">
              <a:solidFill>
                <a:sysClr val="windowText" lastClr="000000"/>
              </a:solidFill>
              <a:latin typeface="Helvetica" pitchFamily="34" charset="0"/>
              <a:ea typeface="나눔바른고딕 Light" panose="020B0603020101020101" pitchFamily="50" charset="-127"/>
            </a:endParaRPr>
          </a:p>
        </p:txBody>
      </p:sp>
      <p:grpSp>
        <p:nvGrpSpPr>
          <p:cNvPr id="20" name="그룹 19"/>
          <p:cNvGrpSpPr/>
          <p:nvPr/>
        </p:nvGrpSpPr>
        <p:grpSpPr>
          <a:xfrm>
            <a:off x="3306119" y="1915909"/>
            <a:ext cx="2531764" cy="1540254"/>
            <a:chOff x="3543183" y="889796"/>
            <a:chExt cx="2144688" cy="1304767"/>
          </a:xfrm>
        </p:grpSpPr>
        <p:pic>
          <p:nvPicPr>
            <p:cNvPr id="15" name="그림 21"/>
            <p:cNvPicPr>
              <a:picLocks noChangeAspect="1"/>
            </p:cNvPicPr>
            <p:nvPr/>
          </p:nvPicPr>
          <p:blipFill>
            <a:blip r:embed="rId9"/>
            <a:stretch>
              <a:fillRect/>
            </a:stretch>
          </p:blipFill>
          <p:spPr>
            <a:xfrm>
              <a:off x="3599448" y="889796"/>
              <a:ext cx="2047042" cy="1027269"/>
            </a:xfrm>
            <a:prstGeom prst="rect">
              <a:avLst/>
            </a:prstGeom>
          </p:spPr>
        </p:pic>
        <p:pic>
          <p:nvPicPr>
            <p:cNvPr id="4" name="그림 3"/>
            <p:cNvPicPr>
              <a:picLocks noChangeAspect="1"/>
            </p:cNvPicPr>
            <p:nvPr/>
          </p:nvPicPr>
          <p:blipFill>
            <a:blip r:embed="rId10"/>
            <a:stretch>
              <a:fillRect/>
            </a:stretch>
          </p:blipFill>
          <p:spPr>
            <a:xfrm>
              <a:off x="3543183" y="1979594"/>
              <a:ext cx="2144688" cy="214969"/>
            </a:xfrm>
            <a:prstGeom prst="rect">
              <a:avLst/>
            </a:prstGeom>
          </p:spPr>
        </p:pic>
      </p:grpSp>
      <p:cxnSp>
        <p:nvCxnSpPr>
          <p:cNvPr id="21" name="직선 연결선 20"/>
          <p:cNvCxnSpPr/>
          <p:nvPr/>
        </p:nvCxnSpPr>
        <p:spPr>
          <a:xfrm flipV="1">
            <a:off x="-709252" y="1387606"/>
            <a:ext cx="1680375" cy="2054236"/>
          </a:xfrm>
          <a:prstGeom prst="line">
            <a:avLst/>
          </a:prstGeom>
          <a:ln w="3175">
            <a:solidFill>
              <a:schemeClr val="bg1">
                <a:alpha val="69000"/>
              </a:schemeClr>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flipV="1">
            <a:off x="2658986" y="-929958"/>
            <a:ext cx="1680375" cy="2054236"/>
          </a:xfrm>
          <a:prstGeom prst="line">
            <a:avLst/>
          </a:prstGeom>
          <a:ln w="3175">
            <a:solidFill>
              <a:schemeClr val="bg1">
                <a:alpha val="69000"/>
              </a:schemeClr>
            </a:solidFill>
          </a:ln>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flipV="1">
            <a:off x="6722858" y="-262143"/>
            <a:ext cx="1680375" cy="2054236"/>
          </a:xfrm>
          <a:prstGeom prst="line">
            <a:avLst/>
          </a:prstGeom>
          <a:ln w="3175">
            <a:solidFill>
              <a:schemeClr val="bg1">
                <a:alpha val="69000"/>
              </a:schemeClr>
            </a:solidFill>
          </a:ln>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flipV="1">
            <a:off x="8248842" y="2308073"/>
            <a:ext cx="1680375" cy="2054236"/>
          </a:xfrm>
          <a:prstGeom prst="line">
            <a:avLst/>
          </a:prstGeom>
          <a:ln w="3175">
            <a:solidFill>
              <a:schemeClr val="bg1">
                <a:alpha val="72000"/>
              </a:schemeClr>
            </a:solidFill>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flipV="1">
            <a:off x="472343" y="5830883"/>
            <a:ext cx="1680375" cy="2054236"/>
          </a:xfrm>
          <a:prstGeom prst="line">
            <a:avLst/>
          </a:prstGeom>
          <a:ln w="3175">
            <a:solidFill>
              <a:schemeClr val="bg1">
                <a:alpha val="69000"/>
              </a:schemeClr>
            </a:solidFill>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flipV="1">
            <a:off x="4118930" y="5465757"/>
            <a:ext cx="1680375" cy="2054236"/>
          </a:xfrm>
          <a:prstGeom prst="line">
            <a:avLst/>
          </a:prstGeom>
          <a:ln w="3175">
            <a:solidFill>
              <a:schemeClr val="bg1">
                <a:alpha val="6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7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p:cNvPicPr>
            <a:picLocks noChangeAspect="1"/>
          </p:cNvPicPr>
          <p:nvPr/>
        </p:nvPicPr>
        <p:blipFill rotWithShape="1">
          <a:blip r:embed="rId3">
            <a:duotone>
              <a:prstClr val="black"/>
              <a:schemeClr val="accent1">
                <a:tint val="45000"/>
                <a:satMod val="400000"/>
              </a:schemeClr>
            </a:duotone>
          </a:blip>
          <a:srcRect b="49446"/>
          <a:stretch/>
        </p:blipFill>
        <p:spPr>
          <a:xfrm>
            <a:off x="-101599" y="4248869"/>
            <a:ext cx="9347201" cy="2618409"/>
          </a:xfrm>
          <a:prstGeom prst="rect">
            <a:avLst/>
          </a:prstGeom>
        </p:spPr>
      </p:pic>
      <p:sp>
        <p:nvSpPr>
          <p:cNvPr id="3" name="슬라이드 번호 개체 틀 2"/>
          <p:cNvSpPr>
            <a:spLocks noGrp="1"/>
          </p:cNvSpPr>
          <p:nvPr>
            <p:ph type="sldNum" sz="quarter" idx="12"/>
          </p:nvPr>
        </p:nvSpPr>
        <p:spPr/>
        <p:txBody>
          <a:bodyPr/>
          <a:lstStyle/>
          <a:p>
            <a:fld id="{DA4300CD-0301-480C-BBFA-A58F2FF8E3C1}" type="slidenum">
              <a:rPr lang="ko-KR" altLang="en-US" smtClean="0"/>
              <a:t>3</a:t>
            </a:fld>
            <a:endParaRPr lang="ko-KR" altLang="en-US" dirty="0"/>
          </a:p>
        </p:txBody>
      </p:sp>
      <p:sp>
        <p:nvSpPr>
          <p:cNvPr id="4" name="직사각형 3"/>
          <p:cNvSpPr/>
          <p:nvPr/>
        </p:nvSpPr>
        <p:spPr>
          <a:xfrm>
            <a:off x="-32917" y="3"/>
            <a:ext cx="9176917" cy="4312366"/>
          </a:xfrm>
          <a:prstGeom prst="rect">
            <a:avLst/>
          </a:prstGeom>
          <a:solidFill>
            <a:schemeClr val="bg2">
              <a:lumMod val="1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5" name="그룹 4"/>
          <p:cNvGrpSpPr/>
          <p:nvPr/>
        </p:nvGrpSpPr>
        <p:grpSpPr>
          <a:xfrm>
            <a:off x="1017648" y="1506107"/>
            <a:ext cx="1848055" cy="407579"/>
            <a:chOff x="3118142" y="4363082"/>
            <a:chExt cx="3162625" cy="697500"/>
          </a:xfrm>
        </p:grpSpPr>
        <p:pic>
          <p:nvPicPr>
            <p:cNvPr id="6" name="그림 5"/>
            <p:cNvPicPr>
              <a:picLocks noChangeAspect="1"/>
            </p:cNvPicPr>
            <p:nvPr/>
          </p:nvPicPr>
          <p:blipFill>
            <a:blip r:embed="rId4">
              <a:biLevel thresh="25000"/>
            </a:blip>
            <a:stretch>
              <a:fillRect/>
            </a:stretch>
          </p:blipFill>
          <p:spPr>
            <a:xfrm>
              <a:off x="3118142" y="4363082"/>
              <a:ext cx="776250" cy="675000"/>
            </a:xfrm>
            <a:prstGeom prst="rect">
              <a:avLst/>
            </a:prstGeom>
          </p:spPr>
        </p:pic>
        <p:pic>
          <p:nvPicPr>
            <p:cNvPr id="7" name="그림 6"/>
            <p:cNvPicPr>
              <a:picLocks noChangeAspect="1"/>
            </p:cNvPicPr>
            <p:nvPr/>
          </p:nvPicPr>
          <p:blipFill>
            <a:blip r:embed="rId5">
              <a:biLevel thresh="25000"/>
            </a:blip>
            <a:stretch>
              <a:fillRect/>
            </a:stretch>
          </p:blipFill>
          <p:spPr>
            <a:xfrm>
              <a:off x="3932492" y="4363082"/>
              <a:ext cx="765000" cy="675000"/>
            </a:xfrm>
            <a:prstGeom prst="rect">
              <a:avLst/>
            </a:prstGeom>
          </p:spPr>
        </p:pic>
        <p:pic>
          <p:nvPicPr>
            <p:cNvPr id="8" name="그림 7"/>
            <p:cNvPicPr>
              <a:picLocks noChangeAspect="1"/>
            </p:cNvPicPr>
            <p:nvPr/>
          </p:nvPicPr>
          <p:blipFill rotWithShape="1">
            <a:blip r:embed="rId6">
              <a:biLevel thresh="25000"/>
            </a:blip>
            <a:srcRect r="49194"/>
            <a:stretch/>
          </p:blipFill>
          <p:spPr>
            <a:xfrm>
              <a:off x="4738067" y="4363082"/>
              <a:ext cx="800200" cy="697500"/>
            </a:xfrm>
            <a:prstGeom prst="rect">
              <a:avLst/>
            </a:prstGeom>
          </p:spPr>
        </p:pic>
        <p:pic>
          <p:nvPicPr>
            <p:cNvPr id="9" name="그림 8"/>
            <p:cNvPicPr>
              <a:picLocks noChangeAspect="1"/>
            </p:cNvPicPr>
            <p:nvPr/>
          </p:nvPicPr>
          <p:blipFill>
            <a:blip r:embed="rId7">
              <a:biLevel thresh="25000"/>
            </a:blip>
            <a:stretch>
              <a:fillRect/>
            </a:stretch>
          </p:blipFill>
          <p:spPr>
            <a:xfrm>
              <a:off x="5538267" y="4374332"/>
              <a:ext cx="742500" cy="675000"/>
            </a:xfrm>
            <a:prstGeom prst="rect">
              <a:avLst/>
            </a:prstGeom>
          </p:spPr>
        </p:pic>
      </p:grpSp>
      <p:cxnSp>
        <p:nvCxnSpPr>
          <p:cNvPr id="10" name="직선 연결선 9"/>
          <p:cNvCxnSpPr/>
          <p:nvPr/>
        </p:nvCxnSpPr>
        <p:spPr>
          <a:xfrm flipV="1">
            <a:off x="-1116632" y="1722384"/>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flipV="1">
            <a:off x="1121834" y="5887848"/>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V="1">
            <a:off x="2626037" y="-919185"/>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59832" y="2342490"/>
            <a:ext cx="6110435" cy="769441"/>
          </a:xfrm>
          <a:prstGeom prst="rect">
            <a:avLst/>
          </a:prstGeom>
          <a:noFill/>
          <a:effectLst>
            <a:glow rad="127000">
              <a:schemeClr val="accent1">
                <a:alpha val="40000"/>
              </a:schemeClr>
            </a:glow>
          </a:effectLst>
        </p:spPr>
        <p:txBody>
          <a:bodyPr wrap="square" rtlCol="0">
            <a:spAutoFit/>
          </a:bodyPr>
          <a:lstStyle/>
          <a:p>
            <a:r>
              <a:rPr lang="en-US" altLang="ko-KR" sz="4400" b="1" dirty="0">
                <a:solidFill>
                  <a:srgbClr val="00B0F0"/>
                </a:solidFill>
                <a:latin typeface="Helvetica" panose="020B0604020202020204" pitchFamily="34" charset="0"/>
                <a:ea typeface="08서울남산체 EB" panose="02020603020101020101" pitchFamily="18" charset="-127"/>
                <a:cs typeface="Helvetica" panose="020B0604020202020204" pitchFamily="34" charset="0"/>
              </a:rPr>
              <a:t>Supplier Qualification</a:t>
            </a:r>
            <a:endParaRPr lang="ko-KR" altLang="en-US" sz="4400" b="1" dirty="0">
              <a:solidFill>
                <a:srgbClr val="00B0F0"/>
              </a:solidFill>
              <a:latin typeface="Helvetica" panose="020B0604020202020204" pitchFamily="34" charset="0"/>
              <a:ea typeface="08서울남산체 EB" panose="02020603020101020101" pitchFamily="18" charset="-127"/>
              <a:cs typeface="Helvetica" panose="020B0604020202020204" pitchFamily="34" charset="0"/>
            </a:endParaRPr>
          </a:p>
        </p:txBody>
      </p:sp>
      <p:sp>
        <p:nvSpPr>
          <p:cNvPr id="16" name="직사각형 15"/>
          <p:cNvSpPr/>
          <p:nvPr/>
        </p:nvSpPr>
        <p:spPr>
          <a:xfrm>
            <a:off x="1114269" y="2251299"/>
            <a:ext cx="1652516" cy="1609256"/>
          </a:xfrm>
          <a:prstGeom prst="rect">
            <a:avLst/>
          </a:prstGeom>
          <a:noFill/>
          <a:ln w="177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8000" b="1" dirty="0">
                <a:solidFill>
                  <a:srgbClr val="00B0F0"/>
                </a:solidFill>
              </a:rPr>
              <a:t>1</a:t>
            </a:r>
            <a:endParaRPr lang="ko-KR" altLang="en-US" sz="8000" b="1" dirty="0">
              <a:solidFill>
                <a:srgbClr val="00B0F0"/>
              </a:solidFill>
            </a:endParaRPr>
          </a:p>
        </p:txBody>
      </p:sp>
      <p:cxnSp>
        <p:nvCxnSpPr>
          <p:cNvPr id="17" name="직선 연결선 16"/>
          <p:cNvCxnSpPr/>
          <p:nvPr/>
        </p:nvCxnSpPr>
        <p:spPr>
          <a:xfrm flipV="1">
            <a:off x="6486099" y="3237561"/>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flipV="1">
            <a:off x="6360287" y="-1084085"/>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8298818" y="201716"/>
            <a:ext cx="1680375"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683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그룹 153">
            <a:extLst>
              <a:ext uri="{FF2B5EF4-FFF2-40B4-BE49-F238E27FC236}">
                <a16:creationId xmlns:a16="http://schemas.microsoft.com/office/drawing/2014/main" id="{31D54B9A-86CE-43E3-9D27-91B4B0A6D113}"/>
              </a:ext>
            </a:extLst>
          </p:cNvPr>
          <p:cNvGrpSpPr/>
          <p:nvPr/>
        </p:nvGrpSpPr>
        <p:grpSpPr>
          <a:xfrm>
            <a:off x="-2534328" y="-152059"/>
            <a:ext cx="5594599" cy="7109451"/>
            <a:chOff x="-2518562" y="-136293"/>
            <a:chExt cx="5594598" cy="7109451"/>
          </a:xfrm>
        </p:grpSpPr>
        <p:sp>
          <p:nvSpPr>
            <p:cNvPr id="155" name="직사각형 30">
              <a:extLst>
                <a:ext uri="{FF2B5EF4-FFF2-40B4-BE49-F238E27FC236}">
                  <a16:creationId xmlns:a16="http://schemas.microsoft.com/office/drawing/2014/main" id="{9C09D0E9-6CDB-4AD3-97B8-EC9335BB053B}"/>
                </a:ext>
              </a:extLst>
            </p:cNvPr>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156" name="제목 1">
              <a:extLst>
                <a:ext uri="{FF2B5EF4-FFF2-40B4-BE49-F238E27FC236}">
                  <a16:creationId xmlns:a16="http://schemas.microsoft.com/office/drawing/2014/main" id="{B5E97C8D-0C8B-48A6-AD1A-B855F2340567}"/>
                </a:ext>
              </a:extLst>
            </p:cNvPr>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157" name="제목 1">
              <a:extLst>
                <a:ext uri="{FF2B5EF4-FFF2-40B4-BE49-F238E27FC236}">
                  <a16:creationId xmlns:a16="http://schemas.microsoft.com/office/drawing/2014/main" id="{30B38066-5781-4992-8771-21EF0633431E}"/>
                </a:ext>
              </a:extLst>
            </p:cNvPr>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158" name="직사각형 30">
              <a:extLst>
                <a:ext uri="{FF2B5EF4-FFF2-40B4-BE49-F238E27FC236}">
                  <a16:creationId xmlns:a16="http://schemas.microsoft.com/office/drawing/2014/main" id="{6DED5C39-806B-4F21-901F-FBA17A33F86A}"/>
                </a:ext>
              </a:extLst>
            </p:cNvPr>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159" name="직사각형 158">
              <a:extLst>
                <a:ext uri="{FF2B5EF4-FFF2-40B4-BE49-F238E27FC236}">
                  <a16:creationId xmlns:a16="http://schemas.microsoft.com/office/drawing/2014/main" id="{FC3E26AC-A8F9-43BD-A7CE-BD95FBC46BEF}"/>
                </a:ext>
              </a:extLst>
            </p:cNvPr>
            <p:cNvSpPr/>
            <p:nvPr/>
          </p:nvSpPr>
          <p:spPr>
            <a:xfrm>
              <a:off x="-2" y="-1"/>
              <a:ext cx="2181135"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160" name="직선 연결선 159">
              <a:extLst>
                <a:ext uri="{FF2B5EF4-FFF2-40B4-BE49-F238E27FC236}">
                  <a16:creationId xmlns:a16="http://schemas.microsoft.com/office/drawing/2014/main" id="{9E12C97E-DD26-4D10-8192-8A70BB06A9B5}"/>
                </a:ext>
              </a:extLst>
            </p:cNvPr>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161" name="직선 연결선 160">
              <a:extLst>
                <a:ext uri="{FF2B5EF4-FFF2-40B4-BE49-F238E27FC236}">
                  <a16:creationId xmlns:a16="http://schemas.microsoft.com/office/drawing/2014/main" id="{13106008-23D5-43AC-AC48-F76C2AF26C81}"/>
                </a:ext>
              </a:extLst>
            </p:cNvPr>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162" name="제목 1">
              <a:extLst>
                <a:ext uri="{FF2B5EF4-FFF2-40B4-BE49-F238E27FC236}">
                  <a16:creationId xmlns:a16="http://schemas.microsoft.com/office/drawing/2014/main" id="{35FC565E-9A36-4B40-BCF3-8142824F154B}"/>
                </a:ext>
              </a:extLst>
            </p:cNvPr>
            <p:cNvSpPr txBox="1">
              <a:spLocks/>
            </p:cNvSpPr>
            <p:nvPr/>
          </p:nvSpPr>
          <p:spPr>
            <a:xfrm>
              <a:off x="75881" y="1339153"/>
              <a:ext cx="2245664"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altLang="ko-KR" spc="0" dirty="0">
                  <a:solidFill>
                    <a:schemeClr val="bg1"/>
                  </a:solidFill>
                  <a:latin typeface="Helvetica" panose="020B0604020202020204" charset="0"/>
                  <a:ea typeface="나눔바른고딕 Light" panose="020B0603020101020101" pitchFamily="50" charset="-127"/>
                  <a:cs typeface="Helvetica" panose="020B0604020202020204" charset="0"/>
                </a:rPr>
                <a:t>KHNP Organization</a:t>
              </a:r>
              <a:endParaRPr lang="en-US" spc="0"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cxnSp>
          <p:nvCxnSpPr>
            <p:cNvPr id="163" name="직선 연결선 162">
              <a:extLst>
                <a:ext uri="{FF2B5EF4-FFF2-40B4-BE49-F238E27FC236}">
                  <a16:creationId xmlns:a16="http://schemas.microsoft.com/office/drawing/2014/main" id="{EF52E320-5B6B-4CE3-A42E-32908F3484B2}"/>
                </a:ext>
              </a:extLst>
            </p:cNvPr>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53" name="그림 152">
            <a:extLst>
              <a:ext uri="{FF2B5EF4-FFF2-40B4-BE49-F238E27FC236}">
                <a16:creationId xmlns:a16="http://schemas.microsoft.com/office/drawing/2014/main" id="{E879CF8F-27D9-4B47-B4C9-6402C42E2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67" y="44624"/>
            <a:ext cx="6978633" cy="6912768"/>
          </a:xfrm>
          <a:prstGeom prst="rect">
            <a:avLst/>
          </a:prstGeom>
        </p:spPr>
      </p:pic>
    </p:spTree>
    <p:extLst>
      <p:ext uri="{BB962C8B-B14F-4D97-AF65-F5344CB8AC3E}">
        <p14:creationId xmlns:p14="http://schemas.microsoft.com/office/powerpoint/2010/main" val="1036139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594599"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75881" y="1339153"/>
              <a:ext cx="1847589"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altLang="ko-KR" spc="0" dirty="0">
                  <a:solidFill>
                    <a:schemeClr val="bg1"/>
                  </a:solidFill>
                  <a:latin typeface="Helvetica" panose="020B0604020202020204" charset="0"/>
                  <a:ea typeface="나눔바른고딕 Light" panose="020B0603020101020101" pitchFamily="50" charset="-127"/>
                  <a:cs typeface="Helvetica" panose="020B0604020202020204" charset="0"/>
                </a:rPr>
                <a:t>Supply</a:t>
              </a:r>
              <a:r>
                <a:rPr lang="ko-KR" altLang="en-US" spc="0" dirty="0">
                  <a:solidFill>
                    <a:schemeClr val="bg1"/>
                  </a:solidFill>
                  <a:latin typeface="Helvetica" panose="020B0604020202020204" charset="0"/>
                  <a:ea typeface="나눔바른고딕 Light" panose="020B0603020101020101" pitchFamily="50" charset="-127"/>
                  <a:cs typeface="Helvetica" panose="020B0604020202020204" charset="0"/>
                </a:rPr>
                <a:t> </a:t>
              </a:r>
              <a:r>
                <a:rPr lang="en-US" altLang="ko-KR" spc="0" dirty="0">
                  <a:solidFill>
                    <a:schemeClr val="bg1"/>
                  </a:solidFill>
                  <a:latin typeface="Helvetica" panose="020B0604020202020204" charset="0"/>
                  <a:ea typeface="나눔바른고딕 Light" panose="020B0603020101020101" pitchFamily="50" charset="-127"/>
                  <a:cs typeface="Helvetica" panose="020B0604020202020204" charset="0"/>
                </a:rPr>
                <a:t>Category</a:t>
              </a:r>
              <a:endParaRPr lang="en-US" spc="0"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1"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 Qualification Process</a:t>
            </a:r>
          </a:p>
        </p:txBody>
      </p:sp>
      <p:sp>
        <p:nvSpPr>
          <p:cNvPr id="168" name="TextBox 167"/>
          <p:cNvSpPr txBox="1"/>
          <p:nvPr/>
        </p:nvSpPr>
        <p:spPr>
          <a:xfrm>
            <a:off x="4428452" y="2095207"/>
            <a:ext cx="1587294"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Contract Price</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sp>
        <p:nvSpPr>
          <p:cNvPr id="142" name="TextBox 141"/>
          <p:cNvSpPr txBox="1"/>
          <p:nvPr/>
        </p:nvSpPr>
        <p:spPr>
          <a:xfrm>
            <a:off x="1956852" y="566299"/>
            <a:ext cx="949299"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General</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sp>
        <p:nvSpPr>
          <p:cNvPr id="60" name="TextBox 59"/>
          <p:cNvSpPr txBox="1"/>
          <p:nvPr/>
        </p:nvSpPr>
        <p:spPr>
          <a:xfrm>
            <a:off x="2174250" y="3861048"/>
            <a:ext cx="1115177"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Technical</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sp>
        <p:nvSpPr>
          <p:cNvPr id="66" name="모서리가 둥근 직사각형 65"/>
          <p:cNvSpPr/>
          <p:nvPr/>
        </p:nvSpPr>
        <p:spPr>
          <a:xfrm>
            <a:off x="1835696" y="5661248"/>
            <a:ext cx="6752363" cy="593571"/>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68" name="모서리가 둥근 직사각형 67"/>
          <p:cNvSpPr/>
          <p:nvPr/>
        </p:nvSpPr>
        <p:spPr>
          <a:xfrm>
            <a:off x="1907704" y="6298272"/>
            <a:ext cx="6752363" cy="593571"/>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39" name="슬라이드 번호 개체 틀 1">
            <a:extLst>
              <a:ext uri="{FF2B5EF4-FFF2-40B4-BE49-F238E27FC236}">
                <a16:creationId xmlns:a16="http://schemas.microsoft.com/office/drawing/2014/main" id="{C065F7C8-91D7-4EA1-8032-E7540DE85FFA}"/>
              </a:ext>
            </a:extLst>
          </p:cNvPr>
          <p:cNvSpPr txBox="1">
            <a:spLocks/>
          </p:cNvSpPr>
          <p:nvPr/>
        </p:nvSpPr>
        <p:spPr>
          <a:xfrm>
            <a:off x="7445286" y="6249867"/>
            <a:ext cx="1698713" cy="337038"/>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fld id="{ACE9374F-CBED-48AA-87F1-F99D5409F60A}" type="slidenum">
              <a:rPr lang="ko-KR" altLang="en-US" sz="1292" smtClean="0"/>
              <a:pPr>
                <a:defRPr/>
              </a:pPr>
              <a:t>5</a:t>
            </a:fld>
            <a:endParaRPr lang="ko-KR" altLang="en-US" sz="1292" dirty="0"/>
          </a:p>
        </p:txBody>
      </p:sp>
      <p:pic>
        <p:nvPicPr>
          <p:cNvPr id="40" name="그림 39" descr="제목타이틀그림-01.png">
            <a:extLst>
              <a:ext uri="{FF2B5EF4-FFF2-40B4-BE49-F238E27FC236}">
                <a16:creationId xmlns:a16="http://schemas.microsoft.com/office/drawing/2014/main" id="{3145C048-90BB-4A38-8DDE-41BA41BA6208}"/>
              </a:ext>
            </a:extLst>
          </p:cNvPr>
          <p:cNvPicPr>
            <a:picLocks noChangeAspect="1"/>
          </p:cNvPicPr>
          <p:nvPr/>
        </p:nvPicPr>
        <p:blipFill>
          <a:blip r:embed="rId3" cstate="print"/>
          <a:srcRect l="8228" t="58247" r="1944" b="31510"/>
          <a:stretch>
            <a:fillRect/>
          </a:stretch>
        </p:blipFill>
        <p:spPr>
          <a:xfrm>
            <a:off x="1912527" y="461608"/>
            <a:ext cx="3307545" cy="945629"/>
          </a:xfrm>
          <a:prstGeom prst="rect">
            <a:avLst/>
          </a:prstGeom>
        </p:spPr>
      </p:pic>
      <p:sp>
        <p:nvSpPr>
          <p:cNvPr id="41" name="Rectangle 2">
            <a:extLst>
              <a:ext uri="{FF2B5EF4-FFF2-40B4-BE49-F238E27FC236}">
                <a16:creationId xmlns:a16="http://schemas.microsoft.com/office/drawing/2014/main" id="{3886199F-C242-48C5-9E08-EF697FAE7B14}"/>
              </a:ext>
            </a:extLst>
          </p:cNvPr>
          <p:cNvSpPr>
            <a:spLocks noChangeArrowheads="1"/>
          </p:cNvSpPr>
          <p:nvPr/>
        </p:nvSpPr>
        <p:spPr bwMode="auto">
          <a:xfrm>
            <a:off x="2142903" y="764704"/>
            <a:ext cx="2646036" cy="308613"/>
          </a:xfrm>
          <a:prstGeom prst="rect">
            <a:avLst/>
          </a:prstGeom>
          <a:noFill/>
          <a:ln w="9525">
            <a:noFill/>
            <a:miter lim="800000"/>
            <a:headEnd/>
            <a:tailEnd/>
          </a:ln>
          <a:effectLst>
            <a:outerShdw dist="17961" dir="2700000" algn="ctr" rotWithShape="0">
              <a:srgbClr val="292929"/>
            </a:outerShdw>
          </a:effectLst>
        </p:spPr>
        <p:txBody>
          <a:bodyPr/>
          <a:lstStyle/>
          <a:p>
            <a:pPr algn="ctr">
              <a:defRPr/>
            </a:pPr>
            <a:r>
              <a:rPr lang="en-US" altLang="ko-KR" sz="1846" b="1" dirty="0">
                <a:solidFill>
                  <a:schemeClr val="bg1"/>
                </a:solidFill>
                <a:effectLst>
                  <a:outerShdw blurRad="38100" dist="38100" dir="2700000" algn="tl">
                    <a:srgbClr val="000000">
                      <a:alpha val="43137"/>
                    </a:srgbClr>
                  </a:outerShdw>
                </a:effectLst>
                <a:latin typeface="+mn-ea"/>
                <a:cs typeface="Arial" pitchFamily="34" charset="0"/>
              </a:rPr>
              <a:t>Supply Category</a:t>
            </a:r>
            <a:endParaRPr lang="ko-KR" altLang="en-US" sz="1846" b="1" dirty="0">
              <a:solidFill>
                <a:schemeClr val="bg1"/>
              </a:solidFill>
              <a:effectLst>
                <a:outerShdw blurRad="38100" dist="38100" dir="2700000" algn="tl">
                  <a:srgbClr val="000000">
                    <a:alpha val="43137"/>
                  </a:srgbClr>
                </a:outerShdw>
              </a:effectLst>
              <a:latin typeface="+mn-ea"/>
              <a:cs typeface="Arial" pitchFamily="34" charset="0"/>
            </a:endParaRPr>
          </a:p>
        </p:txBody>
      </p:sp>
      <p:sp>
        <p:nvSpPr>
          <p:cNvPr id="42" name="모서리가 둥근 직사각형 163">
            <a:extLst>
              <a:ext uri="{FF2B5EF4-FFF2-40B4-BE49-F238E27FC236}">
                <a16:creationId xmlns:a16="http://schemas.microsoft.com/office/drawing/2014/main" id="{AAA9F033-8321-40C9-8FF9-05450A5E1140}"/>
              </a:ext>
            </a:extLst>
          </p:cNvPr>
          <p:cNvSpPr/>
          <p:nvPr/>
        </p:nvSpPr>
        <p:spPr>
          <a:xfrm>
            <a:off x="1979712" y="116634"/>
            <a:ext cx="6912768" cy="6054210"/>
          </a:xfrm>
          <a:prstGeom prst="roundRect">
            <a:avLst>
              <a:gd name="adj" fmla="val 1754"/>
            </a:avLst>
          </a:prstGeom>
          <a:noFill/>
          <a:ln w="28575">
            <a:gradFill flip="none" rotWithShape="1">
              <a:gsLst>
                <a:gs pos="0">
                  <a:srgbClr val="0167BB"/>
                </a:gs>
                <a:gs pos="100000">
                  <a:schemeClr val="accent1">
                    <a:tint val="23500"/>
                    <a:satMod val="160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62"/>
          </a:p>
        </p:txBody>
      </p:sp>
      <p:graphicFrame>
        <p:nvGraphicFramePr>
          <p:cNvPr id="45" name="표 44">
            <a:extLst>
              <a:ext uri="{FF2B5EF4-FFF2-40B4-BE49-F238E27FC236}">
                <a16:creationId xmlns:a16="http://schemas.microsoft.com/office/drawing/2014/main" id="{4B2C7A71-4232-44E1-9783-BACD26FA853C}"/>
              </a:ext>
            </a:extLst>
          </p:cNvPr>
          <p:cNvGraphicFramePr>
            <a:graphicFrameLocks noGrp="1"/>
          </p:cNvGraphicFramePr>
          <p:nvPr>
            <p:extLst>
              <p:ext uri="{D42A27DB-BD31-4B8C-83A1-F6EECF244321}">
                <p14:modId xmlns:p14="http://schemas.microsoft.com/office/powerpoint/2010/main" val="3315901187"/>
              </p:ext>
            </p:extLst>
          </p:nvPr>
        </p:nvGraphicFramePr>
        <p:xfrm>
          <a:off x="2090522" y="1559560"/>
          <a:ext cx="6752363" cy="3758808"/>
        </p:xfrm>
        <a:graphic>
          <a:graphicData uri="http://schemas.openxmlformats.org/drawingml/2006/table">
            <a:tbl>
              <a:tblPr/>
              <a:tblGrid>
                <a:gridCol w="1041318">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1200977">
                  <a:extLst>
                    <a:ext uri="{9D8B030D-6E8A-4147-A177-3AD203B41FA5}">
                      <a16:colId xmlns:a16="http://schemas.microsoft.com/office/drawing/2014/main" val="20004"/>
                    </a:ext>
                  </a:extLst>
                </a:gridCol>
                <a:gridCol w="549628">
                  <a:extLst>
                    <a:ext uri="{9D8B030D-6E8A-4147-A177-3AD203B41FA5}">
                      <a16:colId xmlns:a16="http://schemas.microsoft.com/office/drawing/2014/main" val="20005"/>
                    </a:ext>
                  </a:extLst>
                </a:gridCol>
              </a:tblGrid>
              <a:tr h="767415">
                <a:tc>
                  <a:txBody>
                    <a:bodyPr/>
                    <a:lstStyle/>
                    <a:p>
                      <a:pPr marL="0" marR="0" indent="0" algn="ctr" fontAlgn="base" latinLnBrk="0">
                        <a:lnSpc>
                          <a:spcPct val="130000"/>
                        </a:lnSpc>
                        <a:spcBef>
                          <a:spcPts val="0"/>
                        </a:spcBef>
                        <a:spcAft>
                          <a:spcPts val="0"/>
                        </a:spcAft>
                      </a:pPr>
                      <a:r>
                        <a:rPr lang="en-US" altLang="ko-KR" sz="1400" b="1" kern="0" spc="0" dirty="0">
                          <a:solidFill>
                            <a:srgbClr val="0000FF"/>
                          </a:solidFill>
                          <a:effectLst/>
                          <a:latin typeface="+mn-ea"/>
                          <a:ea typeface="+mn-ea"/>
                          <a:cs typeface="+mn-cs"/>
                        </a:rPr>
                        <a:t>Category</a:t>
                      </a:r>
                      <a:endParaRPr lang="ko-KR" altLang="en-US" sz="1400" b="1" kern="0" spc="0" dirty="0">
                        <a:solidFill>
                          <a:srgbClr val="0000FF"/>
                        </a:solidFill>
                        <a:effectLst/>
                        <a:latin typeface="+mn-ea"/>
                        <a:ea typeface="+mn-ea"/>
                        <a:cs typeface="+mn-cs"/>
                      </a:endParaRPr>
                    </a:p>
                  </a:txBody>
                  <a:tcPr marL="16530" marR="16530" marT="16530" marB="16530" anchor="ctr">
                    <a:lnL>
                      <a:noFill/>
                    </a:lnL>
                    <a:lnR w="3556" cap="flat" cmpd="sng" algn="ctr">
                      <a:solidFill>
                        <a:srgbClr val="5D5D5D"/>
                      </a:solidFill>
                      <a:prstDash val="solid"/>
                      <a:round/>
                      <a:headEnd type="none" w="med" len="med"/>
                      <a:tailEnd type="none" w="med" len="med"/>
                    </a:lnR>
                    <a:lnT w="3175" cap="flat" cmpd="sng" algn="ctr">
                      <a:solidFill>
                        <a:srgbClr val="000000"/>
                      </a:solidFill>
                      <a:prstDash val="solid"/>
                      <a:round/>
                      <a:headEnd type="none" w="med" len="med"/>
                      <a:tailEnd type="none" w="med" len="med"/>
                    </a:lnT>
                    <a:lnB w="25146" cap="flat" cmpd="dbl" algn="ctr">
                      <a:solidFill>
                        <a:srgbClr val="5D5D5D"/>
                      </a:solidFill>
                      <a:prstDash val="solid"/>
                      <a:round/>
                      <a:headEnd type="none" w="med" len="med"/>
                      <a:tailEnd type="none" w="med" len="med"/>
                    </a:lnB>
                    <a:solidFill>
                      <a:srgbClr val="92D050"/>
                    </a:solidFill>
                  </a:tcPr>
                </a:tc>
                <a:tc>
                  <a:txBody>
                    <a:bodyPr/>
                    <a:lstStyle/>
                    <a:p>
                      <a:pPr marL="0" marR="0" indent="0" algn="ctr" fontAlgn="base" latinLnBrk="0">
                        <a:lnSpc>
                          <a:spcPct val="130000"/>
                        </a:lnSpc>
                        <a:spcBef>
                          <a:spcPts val="0"/>
                        </a:spcBef>
                        <a:spcAft>
                          <a:spcPts val="0"/>
                        </a:spcAft>
                      </a:pPr>
                      <a:r>
                        <a:rPr lang="en-US" altLang="ko-KR" sz="1400" b="1" kern="0" spc="0" dirty="0">
                          <a:solidFill>
                            <a:srgbClr val="0000FF"/>
                          </a:solidFill>
                          <a:effectLst/>
                          <a:latin typeface="+mn-ea"/>
                          <a:ea typeface="+mn-ea"/>
                          <a:cs typeface="+mn-cs"/>
                        </a:rPr>
                        <a:t>Supply Stage</a:t>
                      </a:r>
                      <a:endParaRPr lang="ko-KR" altLang="en-US" sz="1400" b="1" kern="0" spc="0" dirty="0">
                        <a:solidFill>
                          <a:srgbClr val="0000FF"/>
                        </a:solidFill>
                        <a:effectLst/>
                        <a:latin typeface="+mn-ea"/>
                        <a:ea typeface="+mn-ea"/>
                        <a:cs typeface="+mn-cs"/>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000000"/>
                      </a:solidFill>
                      <a:prstDash val="solid"/>
                      <a:round/>
                      <a:headEnd type="none" w="med" len="med"/>
                      <a:tailEnd type="none" w="med" len="med"/>
                    </a:lnT>
                    <a:lnB w="25146" cap="flat" cmpd="dbl" algn="ctr">
                      <a:solidFill>
                        <a:srgbClr val="5D5D5D"/>
                      </a:solidFill>
                      <a:prstDash val="solid"/>
                      <a:round/>
                      <a:headEnd type="none" w="med" len="med"/>
                      <a:tailEnd type="none" w="med" len="med"/>
                    </a:lnB>
                    <a:solidFill>
                      <a:srgbClr val="92D050"/>
                    </a:solidFill>
                  </a:tcPr>
                </a:tc>
                <a:tc>
                  <a:txBody>
                    <a:bodyPr/>
                    <a:lstStyle/>
                    <a:p>
                      <a:pPr marL="0" marR="0" indent="0" algn="ctr" fontAlgn="base" latinLnBrk="0">
                        <a:lnSpc>
                          <a:spcPct val="130000"/>
                        </a:lnSpc>
                        <a:spcBef>
                          <a:spcPts val="0"/>
                        </a:spcBef>
                        <a:spcAft>
                          <a:spcPts val="0"/>
                        </a:spcAft>
                      </a:pPr>
                      <a:r>
                        <a:rPr lang="en-US" altLang="ko-KR" sz="1400" b="1" kern="0" spc="0" dirty="0">
                          <a:solidFill>
                            <a:srgbClr val="0000FF"/>
                          </a:solidFill>
                          <a:effectLst/>
                          <a:latin typeface="+mn-ea"/>
                          <a:ea typeface="+mn-ea"/>
                          <a:cs typeface="+mn-cs"/>
                        </a:rPr>
                        <a:t>Equipment</a:t>
                      </a:r>
                      <a:endParaRPr lang="ko-KR" altLang="en-US" sz="1400" b="1" kern="0" spc="0" dirty="0">
                        <a:solidFill>
                          <a:srgbClr val="0000FF"/>
                        </a:solidFill>
                        <a:effectLst/>
                        <a:latin typeface="+mn-ea"/>
                        <a:ea typeface="+mn-ea"/>
                        <a:cs typeface="+mn-cs"/>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000000"/>
                      </a:solidFill>
                      <a:prstDash val="solid"/>
                      <a:round/>
                      <a:headEnd type="none" w="med" len="med"/>
                      <a:tailEnd type="none" w="med" len="med"/>
                    </a:lnT>
                    <a:lnB w="25146" cap="flat" cmpd="dbl" algn="ctr">
                      <a:solidFill>
                        <a:srgbClr val="5D5D5D"/>
                      </a:solidFill>
                      <a:prstDash val="solid"/>
                      <a:round/>
                      <a:headEnd type="none" w="med" len="med"/>
                      <a:tailEnd type="none" w="med" len="med"/>
                    </a:lnB>
                    <a:solidFill>
                      <a:srgbClr val="92D050"/>
                    </a:solidFill>
                  </a:tcPr>
                </a:tc>
                <a:tc>
                  <a:txBody>
                    <a:bodyPr/>
                    <a:lstStyle/>
                    <a:p>
                      <a:pPr marL="0" marR="0" indent="0" algn="ctr" fontAlgn="base" latinLnBrk="0">
                        <a:lnSpc>
                          <a:spcPct val="110000"/>
                        </a:lnSpc>
                        <a:spcBef>
                          <a:spcPts val="0"/>
                        </a:spcBef>
                        <a:spcAft>
                          <a:spcPts val="0"/>
                        </a:spcAft>
                      </a:pPr>
                      <a:r>
                        <a:rPr lang="en-US" altLang="ko-KR" sz="1400" b="1" kern="0" spc="0" dirty="0">
                          <a:solidFill>
                            <a:srgbClr val="0000FF"/>
                          </a:solidFill>
                          <a:effectLst/>
                          <a:latin typeface="+mn-ea"/>
                          <a:ea typeface="+mn-ea"/>
                          <a:cs typeface="+mn-cs"/>
                        </a:rPr>
                        <a:t>No of Equipment</a:t>
                      </a:r>
                      <a:endParaRPr lang="ko-KR" altLang="en-US" sz="1400" b="1" kern="0" spc="0" dirty="0">
                        <a:solidFill>
                          <a:srgbClr val="0000FF"/>
                        </a:solidFill>
                        <a:effectLst/>
                        <a:latin typeface="+mn-ea"/>
                        <a:ea typeface="+mn-ea"/>
                        <a:cs typeface="+mn-cs"/>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000000"/>
                      </a:solidFill>
                      <a:prstDash val="solid"/>
                      <a:round/>
                      <a:headEnd type="none" w="med" len="med"/>
                      <a:tailEnd type="none" w="med" len="med"/>
                    </a:lnT>
                    <a:lnB w="25146" cap="flat" cmpd="dbl" algn="ctr">
                      <a:solidFill>
                        <a:srgbClr val="5D5D5D"/>
                      </a:solidFill>
                      <a:prstDash val="solid"/>
                      <a:round/>
                      <a:headEnd type="none" w="med" len="med"/>
                      <a:tailEnd type="none" w="med" len="med"/>
                    </a:lnB>
                    <a:solidFill>
                      <a:srgbClr val="92D050"/>
                    </a:solidFill>
                  </a:tcPr>
                </a:tc>
                <a:tc>
                  <a:txBody>
                    <a:bodyPr/>
                    <a:lstStyle/>
                    <a:p>
                      <a:pPr marL="0" marR="0" indent="0" algn="ctr" fontAlgn="base" latinLnBrk="0">
                        <a:lnSpc>
                          <a:spcPct val="130000"/>
                        </a:lnSpc>
                        <a:spcBef>
                          <a:spcPts val="0"/>
                        </a:spcBef>
                        <a:spcAft>
                          <a:spcPts val="0"/>
                        </a:spcAft>
                      </a:pPr>
                      <a:r>
                        <a:rPr lang="en-US" altLang="ko-KR" sz="1400" b="1" kern="0" spc="0" dirty="0">
                          <a:solidFill>
                            <a:srgbClr val="0000FF"/>
                          </a:solidFill>
                          <a:effectLst/>
                          <a:latin typeface="+mn-ea"/>
                          <a:ea typeface="+mn-ea"/>
                          <a:cs typeface="+mn-cs"/>
                        </a:rPr>
                        <a:t>Qualification</a:t>
                      </a:r>
                    </a:p>
                    <a:p>
                      <a:pPr marL="0" marR="0" indent="0" algn="ctr" fontAlgn="base" latinLnBrk="0">
                        <a:lnSpc>
                          <a:spcPct val="130000"/>
                        </a:lnSpc>
                        <a:spcBef>
                          <a:spcPts val="0"/>
                        </a:spcBef>
                        <a:spcAft>
                          <a:spcPts val="0"/>
                        </a:spcAft>
                      </a:pPr>
                      <a:r>
                        <a:rPr lang="en-US" altLang="ko-KR" sz="1400" b="1" kern="0" spc="0" dirty="0">
                          <a:solidFill>
                            <a:srgbClr val="0000FF"/>
                          </a:solidFill>
                          <a:effectLst/>
                          <a:latin typeface="+mn-ea"/>
                          <a:ea typeface="+mn-ea"/>
                          <a:cs typeface="+mn-cs"/>
                        </a:rPr>
                        <a:t>Basis</a:t>
                      </a:r>
                      <a:endParaRPr lang="ko-KR" altLang="en-US" sz="1400" b="1" kern="0" spc="0" dirty="0">
                        <a:solidFill>
                          <a:srgbClr val="0000FF"/>
                        </a:solidFill>
                        <a:effectLst/>
                        <a:latin typeface="+mn-ea"/>
                        <a:ea typeface="+mn-ea"/>
                        <a:cs typeface="+mn-cs"/>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000000"/>
                      </a:solidFill>
                      <a:prstDash val="solid"/>
                      <a:round/>
                      <a:headEnd type="none" w="med" len="med"/>
                      <a:tailEnd type="none" w="med" len="med"/>
                    </a:lnT>
                    <a:lnB w="25146" cap="flat" cmpd="dbl" algn="ctr">
                      <a:solidFill>
                        <a:srgbClr val="5D5D5D"/>
                      </a:solidFill>
                      <a:prstDash val="solid"/>
                      <a:round/>
                      <a:headEnd type="none" w="med" len="med"/>
                      <a:tailEnd type="none" w="med" len="med"/>
                    </a:lnB>
                    <a:solidFill>
                      <a:srgbClr val="92D050"/>
                    </a:solidFill>
                  </a:tcPr>
                </a:tc>
                <a:tc>
                  <a:txBody>
                    <a:bodyPr/>
                    <a:lstStyle/>
                    <a:p>
                      <a:pPr marL="0" marR="0" indent="0" algn="ctr" fontAlgn="base" latinLnBrk="0">
                        <a:lnSpc>
                          <a:spcPct val="130000"/>
                        </a:lnSpc>
                        <a:spcBef>
                          <a:spcPts val="0"/>
                        </a:spcBef>
                        <a:spcAft>
                          <a:spcPts val="0"/>
                        </a:spcAft>
                      </a:pPr>
                      <a:r>
                        <a:rPr lang="en-US" altLang="ko-KR" sz="1400" b="1" kern="0" spc="0" dirty="0">
                          <a:solidFill>
                            <a:srgbClr val="0000FF"/>
                          </a:solidFill>
                          <a:effectLst/>
                          <a:latin typeface="+mn-ea"/>
                          <a:ea typeface="+mn-ea"/>
                          <a:cs typeface="+mn-cs"/>
                        </a:rPr>
                        <a:t>Unit</a:t>
                      </a:r>
                      <a:endParaRPr lang="ko-KR" altLang="en-US" sz="1400" b="1" kern="0" spc="0" dirty="0">
                        <a:solidFill>
                          <a:srgbClr val="0000FF"/>
                        </a:solidFill>
                        <a:effectLst/>
                        <a:latin typeface="+mn-ea"/>
                        <a:ea typeface="+mn-ea"/>
                        <a:cs typeface="+mn-cs"/>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000000"/>
                      </a:solidFill>
                      <a:prstDash val="solid"/>
                      <a:round/>
                      <a:headEnd type="none" w="med" len="med"/>
                      <a:tailEnd type="none" w="med" len="med"/>
                    </a:lnT>
                    <a:lnB w="25146" cap="flat" cmpd="dbl" algn="ctr">
                      <a:solidFill>
                        <a:srgbClr val="5D5D5D"/>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791330">
                <a:tc>
                  <a:txBody>
                    <a:bodyPr/>
                    <a:lstStyle/>
                    <a:p>
                      <a:pPr marL="0" marR="0" indent="0" algn="ctr" fontAlgn="base" latinLnBrk="0">
                        <a:lnSpc>
                          <a:spcPct val="130000"/>
                        </a:lnSpc>
                        <a:spcBef>
                          <a:spcPts val="0"/>
                        </a:spcBef>
                        <a:spcAft>
                          <a:spcPts val="0"/>
                        </a:spcAft>
                      </a:pPr>
                      <a:r>
                        <a:rPr lang="en-US" sz="1400" kern="0" spc="0" dirty="0">
                          <a:solidFill>
                            <a:srgbClr val="000000"/>
                          </a:solidFill>
                          <a:effectLst/>
                          <a:latin typeface="+mn-ea"/>
                          <a:ea typeface="+mn-ea"/>
                        </a:rPr>
                        <a:t>Major</a:t>
                      </a:r>
                      <a:r>
                        <a:rPr lang="en-US" sz="1400" kern="0" spc="0" baseline="0" dirty="0">
                          <a:solidFill>
                            <a:srgbClr val="000000"/>
                          </a:solidFill>
                          <a:effectLst/>
                          <a:latin typeface="+mn-ea"/>
                          <a:ea typeface="+mn-ea"/>
                        </a:rPr>
                        <a:t> Equipment</a:t>
                      </a:r>
                      <a:endParaRPr lang="en-US" sz="1400" kern="0" spc="0" dirty="0">
                        <a:solidFill>
                          <a:srgbClr val="000000"/>
                        </a:solidFill>
                        <a:effectLst/>
                        <a:latin typeface="+mn-ea"/>
                        <a:ea typeface="+mn-ea"/>
                      </a:endParaRPr>
                    </a:p>
                  </a:txBody>
                  <a:tcPr marL="16530" marR="16530" marT="16530" marB="16530" anchor="ctr">
                    <a:lnL>
                      <a:noFill/>
                    </a:lnL>
                    <a:lnR w="3556" cap="flat" cmpd="sng" algn="ctr">
                      <a:solidFill>
                        <a:srgbClr val="5D5D5D"/>
                      </a:solidFill>
                      <a:prstDash val="solid"/>
                      <a:round/>
                      <a:headEnd type="none" w="med" len="med"/>
                      <a:tailEnd type="none" w="med" len="med"/>
                    </a:lnR>
                    <a:lnT w="25146" cap="flat" cmpd="dbl"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pPr>
                      <a:r>
                        <a:rPr lang="en-US" sz="1400" kern="0" spc="0" dirty="0">
                          <a:solidFill>
                            <a:srgbClr val="000000"/>
                          </a:solidFill>
                          <a:effectLst/>
                          <a:latin typeface="+mn-ea"/>
                          <a:ea typeface="+mn-ea"/>
                        </a:rPr>
                        <a:t>Construction</a:t>
                      </a: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25146" cap="flat" cmpd="dbl"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pPr>
                      <a:r>
                        <a:rPr lang="en-US" altLang="ko-KR" sz="1400" kern="0" spc="0" dirty="0">
                          <a:solidFill>
                            <a:srgbClr val="000000"/>
                          </a:solidFill>
                          <a:effectLst/>
                          <a:latin typeface="+mn-ea"/>
                          <a:ea typeface="+mn-ea"/>
                        </a:rPr>
                        <a:t>Reactor,</a:t>
                      </a:r>
                      <a:r>
                        <a:rPr lang="ko-KR" altLang="en-US" sz="1400" kern="0" spc="0" dirty="0">
                          <a:solidFill>
                            <a:srgbClr val="000000"/>
                          </a:solidFill>
                          <a:effectLst/>
                          <a:latin typeface="+mn-ea"/>
                          <a:ea typeface="+mn-ea"/>
                        </a:rPr>
                        <a:t> </a:t>
                      </a:r>
                      <a:r>
                        <a:rPr lang="en-US" altLang="ko-KR" sz="1400" kern="0" spc="0" dirty="0">
                          <a:solidFill>
                            <a:srgbClr val="000000"/>
                          </a:solidFill>
                          <a:effectLst/>
                          <a:latin typeface="+mn-ea"/>
                          <a:ea typeface="+mn-ea"/>
                        </a:rPr>
                        <a:t>Steam</a:t>
                      </a:r>
                      <a:r>
                        <a:rPr lang="en-US" altLang="ko-KR" sz="1400" kern="0" spc="0" baseline="0" dirty="0">
                          <a:solidFill>
                            <a:srgbClr val="000000"/>
                          </a:solidFill>
                          <a:effectLst/>
                          <a:latin typeface="+mn-ea"/>
                          <a:ea typeface="+mn-ea"/>
                        </a:rPr>
                        <a:t> Generator</a:t>
                      </a:r>
                    </a:p>
                    <a:p>
                      <a:pPr marL="0" marR="0" indent="0" algn="ctr" fontAlgn="base" latinLnBrk="0">
                        <a:lnSpc>
                          <a:spcPct val="130000"/>
                        </a:lnSpc>
                        <a:spcBef>
                          <a:spcPts val="0"/>
                        </a:spcBef>
                        <a:spcAft>
                          <a:spcPts val="0"/>
                        </a:spcAft>
                      </a:pPr>
                      <a:r>
                        <a:rPr lang="en-US" altLang="ko-KR" sz="1400" kern="0" spc="0" baseline="0" dirty="0">
                          <a:solidFill>
                            <a:srgbClr val="000000"/>
                          </a:solidFill>
                          <a:effectLst/>
                          <a:latin typeface="+mn-ea"/>
                          <a:ea typeface="+mn-ea"/>
                        </a:rPr>
                        <a:t>RCP, Turbine Generator</a:t>
                      </a:r>
                      <a:endParaRPr lang="ko-KR" altLang="en-US" sz="1400" kern="0" spc="0" dirty="0">
                        <a:solidFill>
                          <a:srgbClr val="000000"/>
                        </a:solidFill>
                        <a:effectLst/>
                        <a:latin typeface="+mn-ea"/>
                        <a:ea typeface="+mn-ea"/>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25146" cap="flat" cmpd="dbl"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pPr>
                      <a:r>
                        <a:rPr lang="en-US" sz="1400" kern="0" spc="-60" dirty="0">
                          <a:solidFill>
                            <a:srgbClr val="000000"/>
                          </a:solidFill>
                          <a:effectLst/>
                          <a:latin typeface="+mn-ea"/>
                          <a:ea typeface="+mn-ea"/>
                        </a:rPr>
                        <a:t>-</a:t>
                      </a:r>
                      <a:endParaRPr lang="en-US" sz="1400" kern="0" spc="0" dirty="0">
                        <a:solidFill>
                          <a:srgbClr val="000000"/>
                        </a:solidFill>
                        <a:effectLst/>
                        <a:latin typeface="+mn-ea"/>
                        <a:ea typeface="+mn-ea"/>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25146" cap="flat" cmpd="dbl"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tabLst>
                          <a:tab pos="321310" algn="l"/>
                        </a:tabLst>
                      </a:pPr>
                      <a:r>
                        <a:rPr lang="en-US" sz="1400" kern="0" spc="-60" dirty="0">
                          <a:solidFill>
                            <a:srgbClr val="000000"/>
                          </a:solidFill>
                          <a:effectLst/>
                          <a:latin typeface="+mn-ea"/>
                          <a:ea typeface="+mn-ea"/>
                        </a:rPr>
                        <a:t>-</a:t>
                      </a: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25146" cap="flat" cmpd="dbl"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tabLst>
                          <a:tab pos="321310" algn="l"/>
                        </a:tabLst>
                      </a:pPr>
                      <a:r>
                        <a:rPr lang="en-US" sz="1400" kern="0" spc="-60" dirty="0">
                          <a:solidFill>
                            <a:srgbClr val="000000"/>
                          </a:solidFill>
                          <a:effectLst/>
                          <a:latin typeface="+mn-ea"/>
                          <a:ea typeface="+mn-ea"/>
                        </a:rPr>
                        <a:t>-</a:t>
                      </a: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25146" cap="flat" cmpd="dbl"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extLst>
                  <a:ext uri="{0D108BD9-81ED-4DB2-BD59-A6C34878D82A}">
                    <a16:rowId xmlns:a16="http://schemas.microsoft.com/office/drawing/2014/main" val="10001"/>
                  </a:ext>
                </a:extLst>
              </a:tr>
              <a:tr h="767415">
                <a:tc>
                  <a:txBody>
                    <a:bodyPr/>
                    <a:lstStyle/>
                    <a:p>
                      <a:pPr marL="0" marR="0" indent="0" algn="ctr" fontAlgn="base" latinLnBrk="0">
                        <a:lnSpc>
                          <a:spcPct val="130000"/>
                        </a:lnSpc>
                        <a:spcBef>
                          <a:spcPts val="0"/>
                        </a:spcBef>
                        <a:spcAft>
                          <a:spcPts val="0"/>
                        </a:spcAft>
                      </a:pPr>
                      <a:r>
                        <a:rPr lang="en-US" altLang="ko-KR" sz="1400" kern="0" spc="0" dirty="0">
                          <a:solidFill>
                            <a:srgbClr val="000000"/>
                          </a:solidFill>
                          <a:effectLst/>
                          <a:latin typeface="+mn-ea"/>
                          <a:ea typeface="+mn-ea"/>
                        </a:rPr>
                        <a:t>BOP</a:t>
                      </a:r>
                      <a:endParaRPr lang="en-US" sz="1400" kern="0" spc="0" dirty="0">
                        <a:solidFill>
                          <a:srgbClr val="000000"/>
                        </a:solidFill>
                        <a:effectLst/>
                        <a:latin typeface="+mn-ea"/>
                        <a:ea typeface="+mn-ea"/>
                      </a:endParaRPr>
                    </a:p>
                  </a:txBody>
                  <a:tcPr marL="16530" marR="16530" marT="16530" marB="16530" anchor="ctr">
                    <a:lnL>
                      <a:noFill/>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pPr>
                      <a:r>
                        <a:rPr lang="en-US" sz="1400" kern="0" spc="0" dirty="0">
                          <a:solidFill>
                            <a:srgbClr val="000000"/>
                          </a:solidFill>
                          <a:effectLst/>
                          <a:latin typeface="+mn-ea"/>
                          <a:ea typeface="+mn-ea"/>
                        </a:rPr>
                        <a:t>Construction</a:t>
                      </a:r>
                      <a:r>
                        <a:rPr lang="en-US" sz="1400" kern="0" spc="0" baseline="0" dirty="0">
                          <a:solidFill>
                            <a:srgbClr val="000000"/>
                          </a:solidFill>
                          <a:effectLst/>
                          <a:latin typeface="+mn-ea"/>
                          <a:ea typeface="+mn-ea"/>
                        </a:rPr>
                        <a:t> </a:t>
                      </a:r>
                      <a:endParaRPr lang="en-US" sz="1400" kern="0" spc="0" dirty="0">
                        <a:solidFill>
                          <a:srgbClr val="000000"/>
                        </a:solidFill>
                        <a:effectLst/>
                        <a:latin typeface="+mn-ea"/>
                        <a:ea typeface="+mn-ea"/>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pPr>
                      <a:r>
                        <a:rPr lang="en-US" altLang="ko-KR" sz="1400" kern="0" spc="0" dirty="0">
                          <a:solidFill>
                            <a:srgbClr val="000000"/>
                          </a:solidFill>
                          <a:effectLst/>
                          <a:latin typeface="+mn-ea"/>
                          <a:ea typeface="+mn-ea"/>
                        </a:rPr>
                        <a:t>Heat Exchanger, Valve, Pump, Transformer, Cable,</a:t>
                      </a:r>
                    </a:p>
                    <a:p>
                      <a:pPr marL="0" marR="0" indent="0" algn="ctr" fontAlgn="base" latinLnBrk="0">
                        <a:lnSpc>
                          <a:spcPct val="130000"/>
                        </a:lnSpc>
                        <a:spcBef>
                          <a:spcPts val="0"/>
                        </a:spcBef>
                        <a:spcAft>
                          <a:spcPts val="0"/>
                        </a:spcAft>
                      </a:pPr>
                      <a:r>
                        <a:rPr lang="en-US" altLang="ko-KR" sz="1400" kern="0" spc="0" dirty="0">
                          <a:solidFill>
                            <a:srgbClr val="000000"/>
                          </a:solidFill>
                          <a:effectLst/>
                          <a:latin typeface="+mn-ea"/>
                          <a:ea typeface="+mn-ea"/>
                        </a:rPr>
                        <a:t>I&amp;C equipment</a:t>
                      </a:r>
                      <a:endParaRPr lang="ko-KR" altLang="en-US" sz="1400" kern="0" spc="0" dirty="0">
                        <a:solidFill>
                          <a:srgbClr val="000000"/>
                        </a:solidFill>
                        <a:effectLst/>
                        <a:latin typeface="+mn-ea"/>
                        <a:ea typeface="+mn-ea"/>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pPr>
                      <a:r>
                        <a:rPr lang="en-US" sz="1400" kern="0" spc="-60" dirty="0">
                          <a:solidFill>
                            <a:srgbClr val="000000"/>
                          </a:solidFill>
                          <a:effectLst/>
                          <a:latin typeface="+mn-ea"/>
                          <a:ea typeface="+mn-ea"/>
                        </a:rPr>
                        <a:t>About</a:t>
                      </a:r>
                      <a:r>
                        <a:rPr lang="en-US" sz="1400" kern="0" spc="-60" baseline="0" dirty="0">
                          <a:solidFill>
                            <a:srgbClr val="000000"/>
                          </a:solidFill>
                          <a:effectLst/>
                          <a:latin typeface="+mn-ea"/>
                          <a:ea typeface="+mn-ea"/>
                        </a:rPr>
                        <a:t> 180</a:t>
                      </a:r>
                      <a:endParaRPr lang="en-US" sz="1400" kern="0" spc="0" dirty="0">
                        <a:solidFill>
                          <a:srgbClr val="000000"/>
                        </a:solidFill>
                        <a:effectLst/>
                        <a:latin typeface="+mn-ea"/>
                        <a:ea typeface="+mn-ea"/>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tabLst>
                          <a:tab pos="321310" algn="l"/>
                        </a:tabLst>
                      </a:pPr>
                      <a:r>
                        <a:rPr lang="en-US" sz="1400" kern="0" spc="-60" dirty="0">
                          <a:solidFill>
                            <a:srgbClr val="000000"/>
                          </a:solidFill>
                          <a:effectLst/>
                          <a:latin typeface="+mn-ea"/>
                          <a:ea typeface="+mn-ea"/>
                        </a:rPr>
                        <a:t>Pkg(*)</a:t>
                      </a:r>
                      <a:endParaRPr lang="en-US" sz="1400" kern="0" spc="0" dirty="0">
                        <a:solidFill>
                          <a:srgbClr val="000000"/>
                        </a:solidFill>
                        <a:effectLst/>
                        <a:latin typeface="+mn-ea"/>
                        <a:ea typeface="+mn-ea"/>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tabLst>
                          <a:tab pos="321310" algn="l"/>
                        </a:tabLst>
                      </a:pPr>
                      <a:r>
                        <a:rPr lang="en-US" sz="1400" kern="0" spc="0" dirty="0">
                          <a:solidFill>
                            <a:srgbClr val="000000"/>
                          </a:solidFill>
                          <a:effectLst/>
                          <a:latin typeface="+mn-ea"/>
                          <a:ea typeface="+mn-ea"/>
                        </a:rPr>
                        <a:t>Pkg</a:t>
                      </a: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extLst>
                  <a:ext uri="{0D108BD9-81ED-4DB2-BD59-A6C34878D82A}">
                    <a16:rowId xmlns:a16="http://schemas.microsoft.com/office/drawing/2014/main" val="10002"/>
                  </a:ext>
                </a:extLst>
              </a:tr>
              <a:tr h="767415">
                <a:tc>
                  <a:txBody>
                    <a:bodyPr/>
                    <a:lstStyle/>
                    <a:p>
                      <a:pPr marL="0" marR="0" indent="0" algn="ctr" fontAlgn="base" latinLnBrk="0">
                        <a:lnSpc>
                          <a:spcPct val="130000"/>
                        </a:lnSpc>
                        <a:spcBef>
                          <a:spcPts val="0"/>
                        </a:spcBef>
                        <a:spcAft>
                          <a:spcPts val="0"/>
                        </a:spcAft>
                      </a:pPr>
                      <a:r>
                        <a:rPr lang="en-US" sz="1400" kern="0" spc="0" dirty="0">
                          <a:solidFill>
                            <a:srgbClr val="000000"/>
                          </a:solidFill>
                          <a:effectLst/>
                          <a:latin typeface="+mn-ea"/>
                          <a:ea typeface="+mn-ea"/>
                        </a:rPr>
                        <a:t>Spare</a:t>
                      </a:r>
                      <a:r>
                        <a:rPr lang="en-US" sz="1400" kern="0" spc="0" baseline="0" dirty="0">
                          <a:solidFill>
                            <a:srgbClr val="000000"/>
                          </a:solidFill>
                          <a:effectLst/>
                          <a:latin typeface="+mn-ea"/>
                          <a:ea typeface="+mn-ea"/>
                        </a:rPr>
                        <a:t> Part</a:t>
                      </a:r>
                      <a:endParaRPr lang="en-US" sz="1400" kern="0" spc="0" dirty="0">
                        <a:solidFill>
                          <a:srgbClr val="000000"/>
                        </a:solidFill>
                        <a:effectLst/>
                        <a:latin typeface="+mn-ea"/>
                        <a:ea typeface="+mn-ea"/>
                      </a:endParaRPr>
                    </a:p>
                  </a:txBody>
                  <a:tcPr marL="16530" marR="16530" marT="16530" marB="16530" anchor="ctr">
                    <a:lnL>
                      <a:noFill/>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pPr>
                      <a:r>
                        <a:rPr lang="en-US" sz="1400" kern="0" spc="0" dirty="0">
                          <a:solidFill>
                            <a:srgbClr val="000000"/>
                          </a:solidFill>
                          <a:effectLst/>
                          <a:latin typeface="+mn-ea"/>
                          <a:ea typeface="+mn-ea"/>
                        </a:rPr>
                        <a:t>Maintenance</a:t>
                      </a: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pPr>
                      <a:r>
                        <a:rPr lang="en-US" altLang="ko-KR" sz="1400" kern="0" spc="0" dirty="0">
                          <a:solidFill>
                            <a:srgbClr val="000000"/>
                          </a:solidFill>
                          <a:effectLst/>
                          <a:latin typeface="+mn-ea"/>
                          <a:ea typeface="+mn-ea"/>
                        </a:rPr>
                        <a:t>Valve, Pump, Cable</a:t>
                      </a:r>
                      <a:endParaRPr lang="ko-KR" altLang="en-US" sz="1400" kern="0" spc="0" dirty="0">
                        <a:solidFill>
                          <a:srgbClr val="000000"/>
                        </a:solidFill>
                        <a:effectLst/>
                        <a:latin typeface="+mn-ea"/>
                        <a:ea typeface="+mn-ea"/>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pPr>
                      <a:r>
                        <a:rPr lang="en-US" sz="1400" kern="0" spc="-60" dirty="0">
                          <a:solidFill>
                            <a:srgbClr val="000000"/>
                          </a:solidFill>
                          <a:effectLst/>
                          <a:latin typeface="+mn-ea"/>
                          <a:ea typeface="+mn-ea"/>
                        </a:rPr>
                        <a:t>About</a:t>
                      </a:r>
                      <a:r>
                        <a:rPr lang="en-US" sz="1400" kern="0" spc="-60" baseline="0" dirty="0">
                          <a:solidFill>
                            <a:srgbClr val="000000"/>
                          </a:solidFill>
                          <a:effectLst/>
                          <a:latin typeface="+mn-ea"/>
                          <a:ea typeface="+mn-ea"/>
                        </a:rPr>
                        <a:t> 300</a:t>
                      </a:r>
                      <a:endParaRPr lang="en-US" sz="1400" kern="0" spc="-60" dirty="0">
                        <a:solidFill>
                          <a:srgbClr val="000000"/>
                        </a:solidFill>
                        <a:effectLst/>
                        <a:latin typeface="+mn-ea"/>
                        <a:ea typeface="+mn-ea"/>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tabLst>
                          <a:tab pos="321310" algn="l"/>
                        </a:tabLst>
                      </a:pPr>
                      <a:r>
                        <a:rPr lang="en-US" altLang="ko-KR" sz="1400" kern="0" spc="-60" dirty="0">
                          <a:solidFill>
                            <a:srgbClr val="000000"/>
                          </a:solidFill>
                          <a:effectLst/>
                          <a:latin typeface="+mn-ea"/>
                          <a:ea typeface="+mn-ea"/>
                        </a:rPr>
                        <a:t>Item(*)</a:t>
                      </a:r>
                      <a:endParaRPr lang="en-US" altLang="ko-KR" sz="1400" kern="0" spc="0" dirty="0">
                        <a:solidFill>
                          <a:srgbClr val="000000"/>
                        </a:solidFill>
                        <a:effectLst/>
                        <a:latin typeface="+mn-ea"/>
                        <a:ea typeface="+mn-ea"/>
                      </a:endParaRP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tc>
                  <a:txBody>
                    <a:bodyPr/>
                    <a:lstStyle/>
                    <a:p>
                      <a:pPr marL="0" marR="0" indent="0" algn="ctr" fontAlgn="base" latinLnBrk="0">
                        <a:lnSpc>
                          <a:spcPct val="130000"/>
                        </a:lnSpc>
                        <a:spcBef>
                          <a:spcPts val="0"/>
                        </a:spcBef>
                        <a:spcAft>
                          <a:spcPts val="0"/>
                        </a:spcAft>
                        <a:tabLst>
                          <a:tab pos="321310" algn="l"/>
                        </a:tabLst>
                      </a:pPr>
                      <a:r>
                        <a:rPr lang="en-US" altLang="ko-KR" sz="1400" kern="0" spc="0" dirty="0">
                          <a:solidFill>
                            <a:srgbClr val="000000"/>
                          </a:solidFill>
                          <a:effectLst/>
                          <a:latin typeface="+mn-ea"/>
                          <a:ea typeface="+mn-ea"/>
                        </a:rPr>
                        <a:t>Item</a:t>
                      </a:r>
                    </a:p>
                  </a:txBody>
                  <a:tcPr marL="16530" marR="16530" marT="16530" marB="16530" anchor="ctr">
                    <a:lnL w="3556" cap="flat" cmpd="sng" algn="ctr">
                      <a:solidFill>
                        <a:srgbClr val="5D5D5D"/>
                      </a:solidFill>
                      <a:prstDash val="solid"/>
                      <a:round/>
                      <a:headEnd type="none" w="med" len="med"/>
                      <a:tailEnd type="none" w="med" len="med"/>
                    </a:lnL>
                    <a:lnR w="3556" cap="flat" cmpd="sng" algn="ctr">
                      <a:solidFill>
                        <a:srgbClr val="5D5D5D"/>
                      </a:solidFill>
                      <a:prstDash val="solid"/>
                      <a:round/>
                      <a:headEnd type="none" w="med" len="med"/>
                      <a:tailEnd type="none" w="med" len="med"/>
                    </a:lnR>
                    <a:lnT w="3175" cap="flat" cmpd="sng" algn="ctr">
                      <a:solidFill>
                        <a:srgbClr val="5D5D5D"/>
                      </a:solidFill>
                      <a:prstDash val="solid"/>
                      <a:round/>
                      <a:headEnd type="none" w="med" len="med"/>
                      <a:tailEnd type="none" w="med" len="med"/>
                    </a:lnT>
                    <a:lnB w="3175" cap="flat" cmpd="sng" algn="ctr">
                      <a:solidFill>
                        <a:srgbClr val="5D5D5D"/>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6" name="TextBox 45">
            <a:extLst>
              <a:ext uri="{FF2B5EF4-FFF2-40B4-BE49-F238E27FC236}">
                <a16:creationId xmlns:a16="http://schemas.microsoft.com/office/drawing/2014/main" id="{54ED2CB6-1FF2-41B2-9CA9-BBFF5A53EC5E}"/>
              </a:ext>
            </a:extLst>
          </p:cNvPr>
          <p:cNvSpPr txBox="1"/>
          <p:nvPr/>
        </p:nvSpPr>
        <p:spPr>
          <a:xfrm>
            <a:off x="2140748" y="5622339"/>
            <a:ext cx="6535708" cy="830997"/>
          </a:xfrm>
          <a:prstGeom prst="rect">
            <a:avLst/>
          </a:prstGeom>
          <a:noFill/>
        </p:spPr>
        <p:txBody>
          <a:bodyPr wrap="square" rtlCol="0">
            <a:spAutoFit/>
          </a:bodyPr>
          <a:lstStyle/>
          <a:p>
            <a:pPr marL="171450" indent="-171450">
              <a:buFont typeface="Arial" panose="020B0604020202020204" pitchFamily="34" charset="0"/>
              <a:buChar char="•"/>
            </a:pPr>
            <a:r>
              <a:rPr lang="en-US" altLang="ko-KR" sz="1200" b="1" dirty="0">
                <a:solidFill>
                  <a:srgbClr val="0000FF"/>
                </a:solidFill>
              </a:rPr>
              <a:t>BOP suppliers have the opportunity to provide the equipment in construction project while Spare Part Supplier can supply the product in operating NPP in KHNP.  For convenience, BOP uses the term “Package” while Spare part does the term “Item”</a:t>
            </a:r>
            <a:endParaRPr lang="ko-KR" altLang="en-US" sz="1200" b="1" dirty="0">
              <a:solidFill>
                <a:srgbClr val="0000FF"/>
              </a:solidFill>
            </a:endParaRPr>
          </a:p>
        </p:txBody>
      </p:sp>
    </p:spTree>
    <p:extLst>
      <p:ext uri="{BB962C8B-B14F-4D97-AF65-F5344CB8AC3E}">
        <p14:creationId xmlns:p14="http://schemas.microsoft.com/office/powerpoint/2010/main" val="627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01641" y="-139123"/>
            <a:ext cx="5594599"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29634" y="1339153"/>
              <a:ext cx="1863356" cy="1477328"/>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Qualification  Process</a:t>
              </a:r>
            </a:p>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for </a:t>
              </a:r>
              <a:r>
                <a:rPr lang="en-US" spc="0" dirty="0">
                  <a:solidFill>
                    <a:srgbClr val="FFFF00"/>
                  </a:solidFill>
                  <a:latin typeface="Helvetica" panose="020B0604020202020204" charset="0"/>
                  <a:ea typeface="나눔바른고딕 Light" panose="020B0603020101020101" pitchFamily="50" charset="-127"/>
                  <a:cs typeface="Helvetica" panose="020B0604020202020204" charset="0"/>
                </a:rPr>
                <a:t>foreign</a:t>
              </a:r>
            </a:p>
            <a:p>
              <a:pPr defTabSz="995690">
                <a:lnSpc>
                  <a:spcPct val="100000"/>
                </a:lnSpc>
                <a:tabLst>
                  <a:tab pos="177800" algn="l"/>
                  <a:tab pos="803275" algn="l"/>
                </a:tabLst>
              </a:pPr>
              <a:r>
                <a:rPr lang="en-US" spc="0" dirty="0">
                  <a:solidFill>
                    <a:srgbClr val="FFFF00"/>
                  </a:solidFill>
                  <a:latin typeface="Helvetica" panose="020B0604020202020204" charset="0"/>
                  <a:ea typeface="나눔바른고딕 Light" panose="020B0603020101020101" pitchFamily="50" charset="-127"/>
                  <a:cs typeface="Helvetica" panose="020B0604020202020204" charset="0"/>
                </a:rPr>
                <a:t>supplier </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0" y="116633"/>
            <a:ext cx="1763687"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 Qualification Process</a:t>
            </a:r>
          </a:p>
        </p:txBody>
      </p:sp>
      <p:grpSp>
        <p:nvGrpSpPr>
          <p:cNvPr id="65" name="그룹 64"/>
          <p:cNvGrpSpPr/>
          <p:nvPr/>
        </p:nvGrpSpPr>
        <p:grpSpPr>
          <a:xfrm>
            <a:off x="1920104" y="609540"/>
            <a:ext cx="7206861" cy="5544616"/>
            <a:chOff x="204039" y="1124744"/>
            <a:chExt cx="7968105" cy="5544616"/>
          </a:xfrm>
        </p:grpSpPr>
        <p:sp>
          <p:nvSpPr>
            <p:cNvPr id="66" name="직사각형 65"/>
            <p:cNvSpPr/>
            <p:nvPr/>
          </p:nvSpPr>
          <p:spPr>
            <a:xfrm>
              <a:off x="1547664" y="1124744"/>
              <a:ext cx="3024000" cy="432048"/>
            </a:xfrm>
            <a:prstGeom prst="rect">
              <a:avLst/>
            </a:prstGeom>
            <a:solidFill>
              <a:srgbClr val="92D05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Process</a:t>
              </a:r>
              <a:endParaRPr lang="ko-KR" altLang="en-US" dirty="0"/>
            </a:p>
          </p:txBody>
        </p:sp>
        <p:sp>
          <p:nvSpPr>
            <p:cNvPr id="67" name="직사각형 66"/>
            <p:cNvSpPr/>
            <p:nvPr/>
          </p:nvSpPr>
          <p:spPr>
            <a:xfrm>
              <a:off x="5868144" y="1124744"/>
              <a:ext cx="2304000" cy="432000"/>
            </a:xfrm>
            <a:prstGeom prst="rect">
              <a:avLst/>
            </a:prstGeom>
            <a:solidFill>
              <a:srgbClr val="92D050"/>
            </a:solid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Responsibility</a:t>
              </a:r>
              <a:endParaRPr lang="ko-KR" altLang="en-US" dirty="0"/>
            </a:p>
          </p:txBody>
        </p:sp>
        <p:sp>
          <p:nvSpPr>
            <p:cNvPr id="68" name="직사각형 67"/>
            <p:cNvSpPr/>
            <p:nvPr/>
          </p:nvSpPr>
          <p:spPr>
            <a:xfrm>
              <a:off x="1562018" y="1686294"/>
              <a:ext cx="3024000" cy="504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Self Evaluation</a:t>
              </a:r>
            </a:p>
            <a:p>
              <a:pPr algn="ctr"/>
              <a:r>
                <a:rPr lang="en-US" altLang="ko-KR" sz="1200" dirty="0"/>
                <a:t>(Quality &amp; Technical Area)</a:t>
              </a:r>
              <a:endParaRPr lang="ko-KR" altLang="en-US" dirty="0"/>
            </a:p>
          </p:txBody>
        </p:sp>
        <p:sp>
          <p:nvSpPr>
            <p:cNvPr id="69" name="직사각형 68"/>
            <p:cNvSpPr/>
            <p:nvPr/>
          </p:nvSpPr>
          <p:spPr>
            <a:xfrm>
              <a:off x="5848130" y="1700808"/>
              <a:ext cx="2304000" cy="432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By Supplier</a:t>
              </a:r>
              <a:endParaRPr lang="ko-KR" altLang="en-US" dirty="0"/>
            </a:p>
          </p:txBody>
        </p:sp>
        <p:sp>
          <p:nvSpPr>
            <p:cNvPr id="70" name="직사각형 69"/>
            <p:cNvSpPr/>
            <p:nvPr/>
          </p:nvSpPr>
          <p:spPr>
            <a:xfrm>
              <a:off x="1562019" y="2530422"/>
              <a:ext cx="3024000" cy="43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Registration Application</a:t>
              </a:r>
              <a:endParaRPr lang="ko-KR" altLang="en-US" dirty="0"/>
            </a:p>
          </p:txBody>
        </p:sp>
        <p:sp>
          <p:nvSpPr>
            <p:cNvPr id="71" name="직사각형 70"/>
            <p:cNvSpPr/>
            <p:nvPr/>
          </p:nvSpPr>
          <p:spPr>
            <a:xfrm>
              <a:off x="5848130" y="2458414"/>
              <a:ext cx="2304000" cy="432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By Supplier</a:t>
              </a:r>
              <a:endParaRPr lang="ko-KR" altLang="en-US" dirty="0"/>
            </a:p>
          </p:txBody>
        </p:sp>
        <p:sp>
          <p:nvSpPr>
            <p:cNvPr id="72" name="직사각형 71"/>
            <p:cNvSpPr/>
            <p:nvPr/>
          </p:nvSpPr>
          <p:spPr>
            <a:xfrm>
              <a:off x="1558075" y="3286574"/>
              <a:ext cx="3024000" cy="61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Quality/Technical Document Review</a:t>
              </a:r>
              <a:endParaRPr lang="ko-KR" altLang="en-US" dirty="0"/>
            </a:p>
          </p:txBody>
        </p:sp>
        <p:sp>
          <p:nvSpPr>
            <p:cNvPr id="73" name="직사각형 72"/>
            <p:cNvSpPr/>
            <p:nvPr/>
          </p:nvSpPr>
          <p:spPr>
            <a:xfrm>
              <a:off x="5868144" y="3250502"/>
              <a:ext cx="2304000" cy="612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ko-KR" dirty="0"/>
            </a:p>
            <a:p>
              <a:pPr algn="ctr"/>
              <a:r>
                <a:rPr lang="en-US" altLang="ko-KR" dirty="0"/>
                <a:t>KHNP H/Q</a:t>
              </a:r>
            </a:p>
            <a:p>
              <a:pPr algn="ctr"/>
              <a:endParaRPr lang="ko-KR" altLang="en-US" dirty="0"/>
            </a:p>
          </p:txBody>
        </p:sp>
        <p:sp>
          <p:nvSpPr>
            <p:cNvPr id="74" name="직사각형 73"/>
            <p:cNvSpPr/>
            <p:nvPr/>
          </p:nvSpPr>
          <p:spPr>
            <a:xfrm>
              <a:off x="1562019" y="4229586"/>
              <a:ext cx="3024000" cy="86409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Evaluation Method Decision(1,2)</a:t>
              </a:r>
            </a:p>
            <a:p>
              <a:pPr algn="ctr"/>
              <a:r>
                <a:rPr lang="en-US" altLang="ko-KR" sz="1100" dirty="0"/>
                <a:t>(Document Review or Visit Evaluation)</a:t>
              </a:r>
              <a:endParaRPr lang="ko-KR" altLang="en-US" sz="1100" dirty="0"/>
            </a:p>
          </p:txBody>
        </p:sp>
        <p:sp>
          <p:nvSpPr>
            <p:cNvPr id="75" name="직사각형 74"/>
            <p:cNvSpPr/>
            <p:nvPr/>
          </p:nvSpPr>
          <p:spPr>
            <a:xfrm>
              <a:off x="1562019" y="5410742"/>
              <a:ext cx="3024000" cy="43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Perform Visit Evaluation</a:t>
              </a:r>
              <a:endParaRPr lang="ko-KR" altLang="en-US" dirty="0"/>
            </a:p>
          </p:txBody>
        </p:sp>
        <p:sp>
          <p:nvSpPr>
            <p:cNvPr id="76" name="직사각형 75"/>
            <p:cNvSpPr/>
            <p:nvPr/>
          </p:nvSpPr>
          <p:spPr>
            <a:xfrm>
              <a:off x="5868144" y="4186606"/>
              <a:ext cx="2304000" cy="864096"/>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ko-KR" dirty="0"/>
            </a:p>
            <a:p>
              <a:pPr algn="ctr"/>
              <a:r>
                <a:rPr lang="en-US" altLang="ko-KR" dirty="0"/>
                <a:t>KHNP H/Q</a:t>
              </a:r>
            </a:p>
            <a:p>
              <a:pPr algn="ctr"/>
              <a:endParaRPr lang="ko-KR" altLang="en-US" dirty="0"/>
            </a:p>
          </p:txBody>
        </p:sp>
        <p:sp>
          <p:nvSpPr>
            <p:cNvPr id="77" name="직사각형 76"/>
            <p:cNvSpPr/>
            <p:nvPr/>
          </p:nvSpPr>
          <p:spPr>
            <a:xfrm>
              <a:off x="5769106" y="5367199"/>
              <a:ext cx="2383023" cy="599571"/>
            </a:xfrm>
            <a:prstGeom prst="rect">
              <a:avLst/>
            </a:prstGeom>
            <a:solidFill>
              <a:srgbClr val="FFFF00"/>
            </a:solid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Overseas Office</a:t>
              </a:r>
            </a:p>
            <a:p>
              <a:pPr algn="ctr"/>
              <a:r>
                <a:rPr lang="en-US" altLang="ko-KR" dirty="0"/>
                <a:t>(France, USA)</a:t>
              </a:r>
              <a:endParaRPr lang="ko-KR" altLang="en-US" dirty="0"/>
            </a:p>
          </p:txBody>
        </p:sp>
        <p:sp>
          <p:nvSpPr>
            <p:cNvPr id="78" name="아래쪽 화살표 77"/>
            <p:cNvSpPr/>
            <p:nvPr/>
          </p:nvSpPr>
          <p:spPr>
            <a:xfrm>
              <a:off x="2895803" y="2242390"/>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아래쪽 화살표 78"/>
            <p:cNvSpPr/>
            <p:nvPr/>
          </p:nvSpPr>
          <p:spPr>
            <a:xfrm>
              <a:off x="2895802" y="3019964"/>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아래쪽 화살표 79"/>
            <p:cNvSpPr/>
            <p:nvPr/>
          </p:nvSpPr>
          <p:spPr>
            <a:xfrm>
              <a:off x="2895802" y="3970582"/>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아래쪽 화살표 81"/>
            <p:cNvSpPr/>
            <p:nvPr/>
          </p:nvSpPr>
          <p:spPr>
            <a:xfrm>
              <a:off x="2895802" y="5151738"/>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_x200036520"/>
            <p:cNvSpPr>
              <a:spLocks noChangeShapeType="1"/>
            </p:cNvSpPr>
            <p:nvPr/>
          </p:nvSpPr>
          <p:spPr bwMode="auto">
            <a:xfrm>
              <a:off x="3074019" y="2321374"/>
              <a:ext cx="1872000"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90" name="_x200036520"/>
            <p:cNvSpPr>
              <a:spLocks noChangeShapeType="1"/>
            </p:cNvSpPr>
            <p:nvPr/>
          </p:nvSpPr>
          <p:spPr bwMode="auto">
            <a:xfrm>
              <a:off x="4949468" y="2313376"/>
              <a:ext cx="0" cy="381600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91" name="직사각형 90"/>
            <p:cNvSpPr/>
            <p:nvPr/>
          </p:nvSpPr>
          <p:spPr>
            <a:xfrm>
              <a:off x="2220319" y="2204864"/>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OK</a:t>
              </a:r>
              <a:endParaRPr lang="ko-KR" altLang="en-US" sz="1600" dirty="0"/>
            </a:p>
          </p:txBody>
        </p:sp>
        <p:sp>
          <p:nvSpPr>
            <p:cNvPr id="92" name="직사각형 91"/>
            <p:cNvSpPr/>
            <p:nvPr/>
          </p:nvSpPr>
          <p:spPr>
            <a:xfrm>
              <a:off x="3074019" y="2213067"/>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No</a:t>
              </a:r>
              <a:endParaRPr lang="ko-KR" altLang="en-US" sz="1600" dirty="0"/>
            </a:p>
          </p:txBody>
        </p:sp>
        <p:sp>
          <p:nvSpPr>
            <p:cNvPr id="93" name="직사각형 92"/>
            <p:cNvSpPr/>
            <p:nvPr/>
          </p:nvSpPr>
          <p:spPr>
            <a:xfrm>
              <a:off x="2230715" y="3930807"/>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OK</a:t>
              </a:r>
              <a:endParaRPr lang="ko-KR" altLang="en-US" sz="1600" dirty="0"/>
            </a:p>
          </p:txBody>
        </p:sp>
        <p:sp>
          <p:nvSpPr>
            <p:cNvPr id="94" name="직사각형 93"/>
            <p:cNvSpPr/>
            <p:nvPr/>
          </p:nvSpPr>
          <p:spPr>
            <a:xfrm>
              <a:off x="3084415" y="3939010"/>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No</a:t>
              </a:r>
              <a:endParaRPr lang="ko-KR" altLang="en-US" sz="1600" dirty="0"/>
            </a:p>
          </p:txBody>
        </p:sp>
        <p:sp>
          <p:nvSpPr>
            <p:cNvPr id="95" name="_x200036520"/>
            <p:cNvSpPr>
              <a:spLocks noChangeShapeType="1"/>
            </p:cNvSpPr>
            <p:nvPr/>
          </p:nvSpPr>
          <p:spPr bwMode="auto">
            <a:xfrm>
              <a:off x="3563887" y="4065535"/>
              <a:ext cx="1392527"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96" name="직사각형 95"/>
            <p:cNvSpPr/>
            <p:nvPr/>
          </p:nvSpPr>
          <p:spPr>
            <a:xfrm>
              <a:off x="1592330" y="5133225"/>
              <a:ext cx="1271561" cy="2339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Option 2</a:t>
              </a:r>
              <a:endParaRPr lang="ko-KR" altLang="en-US" sz="1600" dirty="0"/>
            </a:p>
          </p:txBody>
        </p:sp>
        <p:sp>
          <p:nvSpPr>
            <p:cNvPr id="97" name="아래쪽 화살표 96"/>
            <p:cNvSpPr/>
            <p:nvPr/>
          </p:nvSpPr>
          <p:spPr>
            <a:xfrm>
              <a:off x="2915816" y="5877272"/>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직사각형 97"/>
            <p:cNvSpPr/>
            <p:nvPr/>
          </p:nvSpPr>
          <p:spPr>
            <a:xfrm>
              <a:off x="1547664" y="6122324"/>
              <a:ext cx="3024000" cy="547036"/>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Supplier to be qualified </a:t>
              </a:r>
            </a:p>
            <a:p>
              <a:pPr algn="ctr"/>
              <a:r>
                <a:rPr lang="en-US" altLang="ko-KR" dirty="0"/>
                <a:t>for 4 years</a:t>
              </a:r>
              <a:endParaRPr lang="ko-KR" altLang="en-US" dirty="0"/>
            </a:p>
          </p:txBody>
        </p:sp>
        <p:sp>
          <p:nvSpPr>
            <p:cNvPr id="99" name="직사각형 98"/>
            <p:cNvSpPr/>
            <p:nvPr/>
          </p:nvSpPr>
          <p:spPr>
            <a:xfrm>
              <a:off x="2197693" y="5858503"/>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OK</a:t>
              </a:r>
              <a:endParaRPr lang="ko-KR" altLang="en-US" sz="1600" dirty="0"/>
            </a:p>
          </p:txBody>
        </p:sp>
        <p:sp>
          <p:nvSpPr>
            <p:cNvPr id="100" name="_x200036520"/>
            <p:cNvSpPr>
              <a:spLocks noChangeShapeType="1"/>
            </p:cNvSpPr>
            <p:nvPr/>
          </p:nvSpPr>
          <p:spPr bwMode="auto">
            <a:xfrm>
              <a:off x="779904" y="4661634"/>
              <a:ext cx="720000"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101" name="_x200036520"/>
            <p:cNvSpPr>
              <a:spLocks noChangeShapeType="1"/>
            </p:cNvSpPr>
            <p:nvPr/>
          </p:nvSpPr>
          <p:spPr bwMode="auto">
            <a:xfrm>
              <a:off x="779904" y="4618654"/>
              <a:ext cx="0" cy="180000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102" name="직사각형 101"/>
            <p:cNvSpPr/>
            <p:nvPr/>
          </p:nvSpPr>
          <p:spPr>
            <a:xfrm>
              <a:off x="3060041" y="5854760"/>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No</a:t>
              </a:r>
              <a:endParaRPr lang="ko-KR" altLang="en-US" sz="1600" dirty="0"/>
            </a:p>
          </p:txBody>
        </p:sp>
        <p:sp>
          <p:nvSpPr>
            <p:cNvPr id="103" name="_x200036520"/>
            <p:cNvSpPr>
              <a:spLocks noChangeShapeType="1"/>
            </p:cNvSpPr>
            <p:nvPr/>
          </p:nvSpPr>
          <p:spPr bwMode="auto">
            <a:xfrm>
              <a:off x="3539513" y="5966771"/>
              <a:ext cx="1392527"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104" name="_x200036520"/>
            <p:cNvSpPr>
              <a:spLocks noChangeShapeType="1"/>
            </p:cNvSpPr>
            <p:nvPr/>
          </p:nvSpPr>
          <p:spPr bwMode="auto">
            <a:xfrm>
              <a:off x="755576" y="6381328"/>
              <a:ext cx="720000"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105" name="직사각형 104"/>
            <p:cNvSpPr/>
            <p:nvPr/>
          </p:nvSpPr>
          <p:spPr>
            <a:xfrm>
              <a:off x="4733642" y="6103392"/>
              <a:ext cx="1782574" cy="56596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Disqualified</a:t>
              </a:r>
              <a:endParaRPr lang="ko-KR" altLang="en-US" dirty="0"/>
            </a:p>
          </p:txBody>
        </p:sp>
        <p:sp>
          <p:nvSpPr>
            <p:cNvPr id="106" name="직사각형 105"/>
            <p:cNvSpPr/>
            <p:nvPr/>
          </p:nvSpPr>
          <p:spPr>
            <a:xfrm>
              <a:off x="504056" y="4252787"/>
              <a:ext cx="1043608" cy="2339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Option 1</a:t>
              </a:r>
              <a:endParaRPr lang="ko-KR" altLang="en-US" sz="1600" dirty="0"/>
            </a:p>
          </p:txBody>
        </p:sp>
        <p:sp>
          <p:nvSpPr>
            <p:cNvPr id="107" name="직사각형 106"/>
            <p:cNvSpPr/>
            <p:nvPr/>
          </p:nvSpPr>
          <p:spPr>
            <a:xfrm>
              <a:off x="204039" y="2549936"/>
              <a:ext cx="1271537" cy="43200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K-Pro</a:t>
              </a:r>
              <a:endParaRPr lang="ko-KR" altLang="en-US" dirty="0"/>
            </a:p>
          </p:txBody>
        </p:sp>
      </p:grpSp>
      <p:sp>
        <p:nvSpPr>
          <p:cNvPr id="3" name="TextBox 2"/>
          <p:cNvSpPr txBox="1"/>
          <p:nvPr/>
        </p:nvSpPr>
        <p:spPr>
          <a:xfrm>
            <a:off x="2123728" y="6372036"/>
            <a:ext cx="5675153" cy="369332"/>
          </a:xfrm>
          <a:prstGeom prst="rect">
            <a:avLst/>
          </a:prstGeom>
          <a:noFill/>
        </p:spPr>
        <p:txBody>
          <a:bodyPr wrap="square" rtlCol="0">
            <a:spAutoFit/>
          </a:bodyPr>
          <a:lstStyle/>
          <a:p>
            <a:r>
              <a:rPr lang="en-US" altLang="ko-KR" dirty="0">
                <a:solidFill>
                  <a:srgbClr val="0000FF"/>
                </a:solidFill>
              </a:rPr>
              <a:t>* K-Pro : KHNP Supplier Management System</a:t>
            </a:r>
            <a:endParaRPr lang="ko-KR" altLang="en-US" dirty="0">
              <a:solidFill>
                <a:srgbClr val="0000FF"/>
              </a:solidFill>
            </a:endParaRPr>
          </a:p>
        </p:txBody>
      </p:sp>
    </p:spTree>
    <p:extLst>
      <p:ext uri="{BB962C8B-B14F-4D97-AF65-F5344CB8AC3E}">
        <p14:creationId xmlns:p14="http://schemas.microsoft.com/office/powerpoint/2010/main" val="45369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594599"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29634" y="1339153"/>
              <a:ext cx="1863356" cy="1477328"/>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Qualification  Process</a:t>
              </a:r>
            </a:p>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for </a:t>
              </a:r>
              <a:r>
                <a:rPr lang="en-US" spc="0" dirty="0">
                  <a:solidFill>
                    <a:srgbClr val="FFFF00"/>
                  </a:solidFill>
                  <a:latin typeface="Helvetica" panose="020B0604020202020204" charset="0"/>
                  <a:ea typeface="나눔바른고딕 Light" panose="020B0603020101020101" pitchFamily="50" charset="-127"/>
                  <a:cs typeface="Helvetica" panose="020B0604020202020204" charset="0"/>
                </a:rPr>
                <a:t>domestic supplier</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0" y="116633"/>
            <a:ext cx="1763687"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 Qualification Process</a:t>
            </a:r>
          </a:p>
        </p:txBody>
      </p:sp>
      <p:grpSp>
        <p:nvGrpSpPr>
          <p:cNvPr id="65" name="그룹 64"/>
          <p:cNvGrpSpPr/>
          <p:nvPr/>
        </p:nvGrpSpPr>
        <p:grpSpPr>
          <a:xfrm>
            <a:off x="1920104" y="609540"/>
            <a:ext cx="7206861" cy="5544616"/>
            <a:chOff x="204039" y="1124744"/>
            <a:chExt cx="7968105" cy="5544616"/>
          </a:xfrm>
        </p:grpSpPr>
        <p:sp>
          <p:nvSpPr>
            <p:cNvPr id="66" name="직사각형 65"/>
            <p:cNvSpPr/>
            <p:nvPr/>
          </p:nvSpPr>
          <p:spPr>
            <a:xfrm>
              <a:off x="1547664" y="1124744"/>
              <a:ext cx="3024000" cy="432048"/>
            </a:xfrm>
            <a:prstGeom prst="rect">
              <a:avLst/>
            </a:prstGeom>
            <a:solidFill>
              <a:srgbClr val="92D05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Process</a:t>
              </a:r>
              <a:endParaRPr lang="ko-KR" altLang="en-US" dirty="0"/>
            </a:p>
          </p:txBody>
        </p:sp>
        <p:sp>
          <p:nvSpPr>
            <p:cNvPr id="67" name="직사각형 66"/>
            <p:cNvSpPr/>
            <p:nvPr/>
          </p:nvSpPr>
          <p:spPr>
            <a:xfrm>
              <a:off x="5868144" y="1124744"/>
              <a:ext cx="2304000" cy="432000"/>
            </a:xfrm>
            <a:prstGeom prst="rect">
              <a:avLst/>
            </a:prstGeom>
            <a:solidFill>
              <a:srgbClr val="92D050"/>
            </a:solid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Responsibility</a:t>
              </a:r>
              <a:endParaRPr lang="ko-KR" altLang="en-US" dirty="0"/>
            </a:p>
          </p:txBody>
        </p:sp>
        <p:sp>
          <p:nvSpPr>
            <p:cNvPr id="68" name="직사각형 67"/>
            <p:cNvSpPr/>
            <p:nvPr/>
          </p:nvSpPr>
          <p:spPr>
            <a:xfrm>
              <a:off x="1562018" y="1686294"/>
              <a:ext cx="3024000" cy="504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Self Evaluation</a:t>
              </a:r>
            </a:p>
            <a:p>
              <a:pPr algn="ctr"/>
              <a:r>
                <a:rPr lang="en-US" altLang="ko-KR" sz="1200" dirty="0"/>
                <a:t>(Quality &amp; Technical Area)</a:t>
              </a:r>
              <a:endParaRPr lang="ko-KR" altLang="en-US" dirty="0"/>
            </a:p>
          </p:txBody>
        </p:sp>
        <p:sp>
          <p:nvSpPr>
            <p:cNvPr id="69" name="직사각형 68"/>
            <p:cNvSpPr/>
            <p:nvPr/>
          </p:nvSpPr>
          <p:spPr>
            <a:xfrm>
              <a:off x="5848130" y="1700808"/>
              <a:ext cx="2304000" cy="432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By Supplier</a:t>
              </a:r>
              <a:endParaRPr lang="ko-KR" altLang="en-US" dirty="0"/>
            </a:p>
          </p:txBody>
        </p:sp>
        <p:sp>
          <p:nvSpPr>
            <p:cNvPr id="70" name="직사각형 69"/>
            <p:cNvSpPr/>
            <p:nvPr/>
          </p:nvSpPr>
          <p:spPr>
            <a:xfrm>
              <a:off x="1562019" y="2530422"/>
              <a:ext cx="3024000" cy="43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Registration Application</a:t>
              </a:r>
              <a:endParaRPr lang="ko-KR" altLang="en-US" dirty="0"/>
            </a:p>
          </p:txBody>
        </p:sp>
        <p:sp>
          <p:nvSpPr>
            <p:cNvPr id="71" name="직사각형 70"/>
            <p:cNvSpPr/>
            <p:nvPr/>
          </p:nvSpPr>
          <p:spPr>
            <a:xfrm>
              <a:off x="5848130" y="2458414"/>
              <a:ext cx="2304000" cy="432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By Supplier</a:t>
              </a:r>
              <a:endParaRPr lang="ko-KR" altLang="en-US" dirty="0"/>
            </a:p>
          </p:txBody>
        </p:sp>
        <p:sp>
          <p:nvSpPr>
            <p:cNvPr id="72" name="직사각형 71"/>
            <p:cNvSpPr/>
            <p:nvPr/>
          </p:nvSpPr>
          <p:spPr>
            <a:xfrm>
              <a:off x="1558075" y="3286574"/>
              <a:ext cx="3024000" cy="61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Quality/Technical Document Review</a:t>
              </a:r>
              <a:endParaRPr lang="ko-KR" altLang="en-US" dirty="0"/>
            </a:p>
          </p:txBody>
        </p:sp>
        <p:sp>
          <p:nvSpPr>
            <p:cNvPr id="73" name="직사각형 72"/>
            <p:cNvSpPr/>
            <p:nvPr/>
          </p:nvSpPr>
          <p:spPr>
            <a:xfrm>
              <a:off x="5868144" y="3250502"/>
              <a:ext cx="2304000" cy="612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ko-KR" dirty="0"/>
            </a:p>
            <a:p>
              <a:pPr algn="ctr"/>
              <a:r>
                <a:rPr lang="en-US" altLang="ko-KR" dirty="0"/>
                <a:t>KHNP H/Q</a:t>
              </a:r>
            </a:p>
            <a:p>
              <a:pPr algn="ctr"/>
              <a:endParaRPr lang="ko-KR" altLang="en-US" dirty="0"/>
            </a:p>
          </p:txBody>
        </p:sp>
        <p:sp>
          <p:nvSpPr>
            <p:cNvPr id="74" name="직사각형 73"/>
            <p:cNvSpPr/>
            <p:nvPr/>
          </p:nvSpPr>
          <p:spPr>
            <a:xfrm>
              <a:off x="1562019" y="4229586"/>
              <a:ext cx="3024000" cy="86409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Evaluation Method Decision(1,2)</a:t>
              </a:r>
            </a:p>
            <a:p>
              <a:pPr algn="ctr"/>
              <a:r>
                <a:rPr lang="en-US" altLang="ko-KR" sz="1100" dirty="0"/>
                <a:t>(Document Review or Visit Evaluation)</a:t>
              </a:r>
              <a:endParaRPr lang="ko-KR" altLang="en-US" sz="1100" dirty="0"/>
            </a:p>
          </p:txBody>
        </p:sp>
        <p:sp>
          <p:nvSpPr>
            <p:cNvPr id="75" name="직사각형 74"/>
            <p:cNvSpPr/>
            <p:nvPr/>
          </p:nvSpPr>
          <p:spPr>
            <a:xfrm>
              <a:off x="1562019" y="5410742"/>
              <a:ext cx="3024000" cy="43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Perform Visit Evaluation</a:t>
              </a:r>
              <a:endParaRPr lang="ko-KR" altLang="en-US" dirty="0"/>
            </a:p>
          </p:txBody>
        </p:sp>
        <p:sp>
          <p:nvSpPr>
            <p:cNvPr id="76" name="직사각형 75"/>
            <p:cNvSpPr/>
            <p:nvPr/>
          </p:nvSpPr>
          <p:spPr>
            <a:xfrm>
              <a:off x="5868144" y="4186606"/>
              <a:ext cx="2304000" cy="864096"/>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ko-KR" dirty="0"/>
            </a:p>
            <a:p>
              <a:pPr algn="ctr"/>
              <a:r>
                <a:rPr lang="en-US" altLang="ko-KR" dirty="0"/>
                <a:t>KHNP H/Q</a:t>
              </a:r>
            </a:p>
            <a:p>
              <a:pPr algn="ctr"/>
              <a:endParaRPr lang="ko-KR" altLang="en-US" dirty="0"/>
            </a:p>
          </p:txBody>
        </p:sp>
        <p:sp>
          <p:nvSpPr>
            <p:cNvPr id="77" name="직사각형 76"/>
            <p:cNvSpPr/>
            <p:nvPr/>
          </p:nvSpPr>
          <p:spPr>
            <a:xfrm>
              <a:off x="5868144" y="5187323"/>
              <a:ext cx="2283986" cy="779448"/>
            </a:xfrm>
            <a:prstGeom prst="rect">
              <a:avLst/>
            </a:prstGeom>
            <a:solidFill>
              <a:srgbClr val="FFFF00"/>
            </a:solid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Quality Department</a:t>
              </a:r>
            </a:p>
            <a:p>
              <a:pPr algn="ctr"/>
              <a:r>
                <a:rPr lang="en-US" altLang="ko-KR" sz="1600" dirty="0"/>
                <a:t>Construction &amp; Engineering Depart</a:t>
              </a:r>
              <a:endParaRPr lang="ko-KR" altLang="en-US" sz="1600" dirty="0"/>
            </a:p>
          </p:txBody>
        </p:sp>
        <p:sp>
          <p:nvSpPr>
            <p:cNvPr id="78" name="아래쪽 화살표 77"/>
            <p:cNvSpPr/>
            <p:nvPr/>
          </p:nvSpPr>
          <p:spPr>
            <a:xfrm>
              <a:off x="2895803" y="2242390"/>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아래쪽 화살표 78"/>
            <p:cNvSpPr/>
            <p:nvPr/>
          </p:nvSpPr>
          <p:spPr>
            <a:xfrm>
              <a:off x="2895802" y="3019964"/>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아래쪽 화살표 79"/>
            <p:cNvSpPr/>
            <p:nvPr/>
          </p:nvSpPr>
          <p:spPr>
            <a:xfrm>
              <a:off x="2895802" y="3970582"/>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아래쪽 화살표 81"/>
            <p:cNvSpPr/>
            <p:nvPr/>
          </p:nvSpPr>
          <p:spPr>
            <a:xfrm>
              <a:off x="2895802" y="5151738"/>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_x200036520"/>
            <p:cNvSpPr>
              <a:spLocks noChangeShapeType="1"/>
            </p:cNvSpPr>
            <p:nvPr/>
          </p:nvSpPr>
          <p:spPr bwMode="auto">
            <a:xfrm>
              <a:off x="3074019" y="2321374"/>
              <a:ext cx="1872000"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90" name="_x200036520"/>
            <p:cNvSpPr>
              <a:spLocks noChangeShapeType="1"/>
            </p:cNvSpPr>
            <p:nvPr/>
          </p:nvSpPr>
          <p:spPr bwMode="auto">
            <a:xfrm>
              <a:off x="4949468" y="2313376"/>
              <a:ext cx="0" cy="381600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91" name="직사각형 90"/>
            <p:cNvSpPr/>
            <p:nvPr/>
          </p:nvSpPr>
          <p:spPr>
            <a:xfrm>
              <a:off x="2220319" y="2204864"/>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OK</a:t>
              </a:r>
              <a:endParaRPr lang="ko-KR" altLang="en-US" sz="1600" dirty="0"/>
            </a:p>
          </p:txBody>
        </p:sp>
        <p:sp>
          <p:nvSpPr>
            <p:cNvPr id="92" name="직사각형 91"/>
            <p:cNvSpPr/>
            <p:nvPr/>
          </p:nvSpPr>
          <p:spPr>
            <a:xfrm>
              <a:off x="3074019" y="2213067"/>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No</a:t>
              </a:r>
              <a:endParaRPr lang="ko-KR" altLang="en-US" sz="1600" dirty="0"/>
            </a:p>
          </p:txBody>
        </p:sp>
        <p:sp>
          <p:nvSpPr>
            <p:cNvPr id="93" name="직사각형 92"/>
            <p:cNvSpPr/>
            <p:nvPr/>
          </p:nvSpPr>
          <p:spPr>
            <a:xfrm>
              <a:off x="2230715" y="3930807"/>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OK</a:t>
              </a:r>
              <a:endParaRPr lang="ko-KR" altLang="en-US" sz="1600" dirty="0"/>
            </a:p>
          </p:txBody>
        </p:sp>
        <p:sp>
          <p:nvSpPr>
            <p:cNvPr id="94" name="직사각형 93"/>
            <p:cNvSpPr/>
            <p:nvPr/>
          </p:nvSpPr>
          <p:spPr>
            <a:xfrm>
              <a:off x="3084415" y="3939010"/>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No</a:t>
              </a:r>
              <a:endParaRPr lang="ko-KR" altLang="en-US" sz="1600" dirty="0"/>
            </a:p>
          </p:txBody>
        </p:sp>
        <p:sp>
          <p:nvSpPr>
            <p:cNvPr id="95" name="_x200036520"/>
            <p:cNvSpPr>
              <a:spLocks noChangeShapeType="1"/>
            </p:cNvSpPr>
            <p:nvPr/>
          </p:nvSpPr>
          <p:spPr bwMode="auto">
            <a:xfrm>
              <a:off x="3563887" y="4065535"/>
              <a:ext cx="1392527"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96" name="직사각형 95"/>
            <p:cNvSpPr/>
            <p:nvPr/>
          </p:nvSpPr>
          <p:spPr>
            <a:xfrm>
              <a:off x="1592330" y="5133225"/>
              <a:ext cx="1271561" cy="2339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Option 2</a:t>
              </a:r>
              <a:endParaRPr lang="ko-KR" altLang="en-US" sz="1600" dirty="0"/>
            </a:p>
          </p:txBody>
        </p:sp>
        <p:sp>
          <p:nvSpPr>
            <p:cNvPr id="97" name="아래쪽 화살표 96"/>
            <p:cNvSpPr/>
            <p:nvPr/>
          </p:nvSpPr>
          <p:spPr>
            <a:xfrm>
              <a:off x="2915816" y="5877272"/>
              <a:ext cx="89192" cy="2160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직사각형 97"/>
            <p:cNvSpPr/>
            <p:nvPr/>
          </p:nvSpPr>
          <p:spPr>
            <a:xfrm>
              <a:off x="1547664" y="6122324"/>
              <a:ext cx="3024000" cy="547036"/>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Supplier to be qualified </a:t>
              </a:r>
            </a:p>
            <a:p>
              <a:pPr algn="ctr"/>
              <a:r>
                <a:rPr lang="en-US" altLang="ko-KR" dirty="0"/>
                <a:t>for 4 years</a:t>
              </a:r>
              <a:endParaRPr lang="ko-KR" altLang="en-US" dirty="0"/>
            </a:p>
          </p:txBody>
        </p:sp>
        <p:sp>
          <p:nvSpPr>
            <p:cNvPr id="99" name="직사각형 98"/>
            <p:cNvSpPr/>
            <p:nvPr/>
          </p:nvSpPr>
          <p:spPr>
            <a:xfrm>
              <a:off x="2197693" y="5858503"/>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OK</a:t>
              </a:r>
              <a:endParaRPr lang="ko-KR" altLang="en-US" sz="1600" dirty="0"/>
            </a:p>
          </p:txBody>
        </p:sp>
        <p:sp>
          <p:nvSpPr>
            <p:cNvPr id="100" name="_x200036520"/>
            <p:cNvSpPr>
              <a:spLocks noChangeShapeType="1"/>
            </p:cNvSpPr>
            <p:nvPr/>
          </p:nvSpPr>
          <p:spPr bwMode="auto">
            <a:xfrm>
              <a:off x="779904" y="4661634"/>
              <a:ext cx="720000"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101" name="_x200036520"/>
            <p:cNvSpPr>
              <a:spLocks noChangeShapeType="1"/>
            </p:cNvSpPr>
            <p:nvPr/>
          </p:nvSpPr>
          <p:spPr bwMode="auto">
            <a:xfrm>
              <a:off x="779904" y="4618654"/>
              <a:ext cx="0" cy="180000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102" name="직사각형 101"/>
            <p:cNvSpPr/>
            <p:nvPr/>
          </p:nvSpPr>
          <p:spPr>
            <a:xfrm>
              <a:off x="3060041" y="5854760"/>
              <a:ext cx="623489" cy="253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No</a:t>
              </a:r>
              <a:endParaRPr lang="ko-KR" altLang="en-US" sz="1600" dirty="0"/>
            </a:p>
          </p:txBody>
        </p:sp>
        <p:sp>
          <p:nvSpPr>
            <p:cNvPr id="103" name="_x200036520"/>
            <p:cNvSpPr>
              <a:spLocks noChangeShapeType="1"/>
            </p:cNvSpPr>
            <p:nvPr/>
          </p:nvSpPr>
          <p:spPr bwMode="auto">
            <a:xfrm>
              <a:off x="3539513" y="5966771"/>
              <a:ext cx="1392527"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104" name="_x200036520"/>
            <p:cNvSpPr>
              <a:spLocks noChangeShapeType="1"/>
            </p:cNvSpPr>
            <p:nvPr/>
          </p:nvSpPr>
          <p:spPr bwMode="auto">
            <a:xfrm>
              <a:off x="755576" y="6381328"/>
              <a:ext cx="720000" cy="0"/>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ln w="12700">
                  <a:solidFill>
                    <a:schemeClr val="tx1"/>
                  </a:solidFill>
                </a:ln>
              </a:endParaRPr>
            </a:p>
          </p:txBody>
        </p:sp>
        <p:sp>
          <p:nvSpPr>
            <p:cNvPr id="105" name="직사각형 104"/>
            <p:cNvSpPr/>
            <p:nvPr/>
          </p:nvSpPr>
          <p:spPr>
            <a:xfrm>
              <a:off x="4733642" y="6103392"/>
              <a:ext cx="1782574" cy="56596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Disqualified</a:t>
              </a:r>
              <a:endParaRPr lang="ko-KR" altLang="en-US" dirty="0"/>
            </a:p>
          </p:txBody>
        </p:sp>
        <p:sp>
          <p:nvSpPr>
            <p:cNvPr id="106" name="직사각형 105"/>
            <p:cNvSpPr/>
            <p:nvPr/>
          </p:nvSpPr>
          <p:spPr>
            <a:xfrm>
              <a:off x="504056" y="4252787"/>
              <a:ext cx="1043608" cy="2339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dirty="0"/>
                <a:t>Option 1</a:t>
              </a:r>
              <a:endParaRPr lang="ko-KR" altLang="en-US" sz="1600" dirty="0"/>
            </a:p>
          </p:txBody>
        </p:sp>
        <p:sp>
          <p:nvSpPr>
            <p:cNvPr id="107" name="직사각형 106"/>
            <p:cNvSpPr/>
            <p:nvPr/>
          </p:nvSpPr>
          <p:spPr>
            <a:xfrm>
              <a:off x="204039" y="2549936"/>
              <a:ext cx="1271537" cy="43200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dirty="0"/>
                <a:t>K-Pro</a:t>
              </a:r>
              <a:endParaRPr lang="ko-KR" altLang="en-US" dirty="0"/>
            </a:p>
          </p:txBody>
        </p:sp>
      </p:grpSp>
      <p:sp>
        <p:nvSpPr>
          <p:cNvPr id="3" name="TextBox 2"/>
          <p:cNvSpPr txBox="1"/>
          <p:nvPr/>
        </p:nvSpPr>
        <p:spPr>
          <a:xfrm>
            <a:off x="2123728" y="6372036"/>
            <a:ext cx="5675153" cy="369332"/>
          </a:xfrm>
          <a:prstGeom prst="rect">
            <a:avLst/>
          </a:prstGeom>
          <a:noFill/>
        </p:spPr>
        <p:txBody>
          <a:bodyPr wrap="square" rtlCol="0">
            <a:spAutoFit/>
          </a:bodyPr>
          <a:lstStyle/>
          <a:p>
            <a:r>
              <a:rPr lang="en-US" altLang="ko-KR" dirty="0">
                <a:solidFill>
                  <a:srgbClr val="0000FF"/>
                </a:solidFill>
              </a:rPr>
              <a:t>* K-Pro : KHNP Supplier Management System</a:t>
            </a:r>
            <a:endParaRPr lang="ko-KR" altLang="en-US" dirty="0">
              <a:solidFill>
                <a:srgbClr val="0000FF"/>
              </a:solidFill>
            </a:endParaRPr>
          </a:p>
        </p:txBody>
      </p:sp>
    </p:spTree>
    <p:extLst>
      <p:ext uri="{BB962C8B-B14F-4D97-AF65-F5344CB8AC3E}">
        <p14:creationId xmlns:p14="http://schemas.microsoft.com/office/powerpoint/2010/main" val="40053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594599"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sp>
          <p:nvSpPr>
            <p:cNvPr id="279" name="제목 1"/>
            <p:cNvSpPr txBox="1">
              <a:spLocks/>
            </p:cNvSpPr>
            <p:nvPr/>
          </p:nvSpPr>
          <p:spPr>
            <a:xfrm>
              <a:off x="75881" y="1339153"/>
              <a:ext cx="1847589" cy="110799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spc="0" dirty="0">
                  <a:solidFill>
                    <a:schemeClr val="bg1"/>
                  </a:solidFill>
                  <a:latin typeface="Helvetica" panose="020B0604020202020204" charset="0"/>
                  <a:ea typeface="나눔바른고딕 Light" panose="020B0603020101020101" pitchFamily="50" charset="-127"/>
                  <a:cs typeface="Helvetica" panose="020B0604020202020204" charset="0"/>
                </a:rPr>
                <a:t>Registration Application Contents</a:t>
              </a:r>
            </a:p>
          </p:txBody>
        </p: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1" y="116633"/>
            <a:ext cx="1575292"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KHNP Qualification Process</a:t>
            </a:r>
          </a:p>
        </p:txBody>
      </p:sp>
      <p:grpSp>
        <p:nvGrpSpPr>
          <p:cNvPr id="2" name="그룹 1"/>
          <p:cNvGrpSpPr/>
          <p:nvPr/>
        </p:nvGrpSpPr>
        <p:grpSpPr>
          <a:xfrm>
            <a:off x="1936923" y="1080949"/>
            <a:ext cx="7135069" cy="593571"/>
            <a:chOff x="1936923" y="1107237"/>
            <a:chExt cx="7135069" cy="593571"/>
          </a:xfrm>
        </p:grpSpPr>
        <p:sp>
          <p:nvSpPr>
            <p:cNvPr id="165" name="모서리가 둥근 직사각형 164"/>
            <p:cNvSpPr/>
            <p:nvPr/>
          </p:nvSpPr>
          <p:spPr>
            <a:xfrm>
              <a:off x="1936923" y="1107237"/>
              <a:ext cx="6752363" cy="593571"/>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166" name="TextBox 165"/>
            <p:cNvSpPr txBox="1"/>
            <p:nvPr/>
          </p:nvSpPr>
          <p:spPr>
            <a:xfrm>
              <a:off x="1979712" y="1238280"/>
              <a:ext cx="7092280"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ko-KR"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Company Name/Address/Registration Item</a:t>
              </a:r>
              <a:endPar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endParaRPr>
            </a:p>
          </p:txBody>
        </p:sp>
      </p:grpSp>
      <p:sp>
        <p:nvSpPr>
          <p:cNvPr id="168" name="TextBox 167"/>
          <p:cNvSpPr txBox="1"/>
          <p:nvPr/>
        </p:nvSpPr>
        <p:spPr>
          <a:xfrm>
            <a:off x="4428452" y="2095207"/>
            <a:ext cx="1587294"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Contract Price</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pic>
        <p:nvPicPr>
          <p:cNvPr id="139" name="그림 138"/>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07704" y="464887"/>
            <a:ext cx="1793200" cy="569196"/>
          </a:xfrm>
          <a:prstGeom prst="rect">
            <a:avLst/>
          </a:prstGeom>
        </p:spPr>
      </p:pic>
      <p:sp>
        <p:nvSpPr>
          <p:cNvPr id="142" name="TextBox 141"/>
          <p:cNvSpPr txBox="1"/>
          <p:nvPr/>
        </p:nvSpPr>
        <p:spPr>
          <a:xfrm>
            <a:off x="1956852" y="566299"/>
            <a:ext cx="949299"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General</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grpSp>
        <p:nvGrpSpPr>
          <p:cNvPr id="3" name="그룹 2"/>
          <p:cNvGrpSpPr/>
          <p:nvPr/>
        </p:nvGrpSpPr>
        <p:grpSpPr>
          <a:xfrm>
            <a:off x="1907704" y="1755309"/>
            <a:ext cx="7207078" cy="593571"/>
            <a:chOff x="1907704" y="1755309"/>
            <a:chExt cx="7207078" cy="593571"/>
          </a:xfrm>
        </p:grpSpPr>
        <p:sp>
          <p:nvSpPr>
            <p:cNvPr id="43" name="모서리가 둥근 직사각형 42"/>
            <p:cNvSpPr/>
            <p:nvPr/>
          </p:nvSpPr>
          <p:spPr>
            <a:xfrm>
              <a:off x="1907704" y="1755309"/>
              <a:ext cx="6752363" cy="593571"/>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44" name="TextBox 43"/>
            <p:cNvSpPr txBox="1"/>
            <p:nvPr/>
          </p:nvSpPr>
          <p:spPr>
            <a:xfrm>
              <a:off x="2022502" y="1845992"/>
              <a:ext cx="7092280"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ko-KR" b="1" dirty="0">
                  <a:ln>
                    <a:solidFill>
                      <a:schemeClr val="accent1">
                        <a:shade val="50000"/>
                        <a:alpha val="0"/>
                      </a:schemeClr>
                    </a:solidFill>
                  </a:ln>
                  <a:latin typeface="Helvetica" panose="020B0604020202020204" pitchFamily="34" charset="0"/>
                  <a:cs typeface="Helvetica" panose="020B0604020202020204" pitchFamily="34" charset="0"/>
                </a:rPr>
                <a:t>Financial </a:t>
              </a:r>
              <a:r>
                <a:rPr lang="en-US" altLang="ko-KR"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Status/Business/Factory Registration Certificate</a:t>
              </a:r>
              <a:endParaRPr lang="en-US" altLang="ko-KR"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endParaRPr>
            </a:p>
          </p:txBody>
        </p:sp>
      </p:grpSp>
      <p:grpSp>
        <p:nvGrpSpPr>
          <p:cNvPr id="4" name="그룹 3"/>
          <p:cNvGrpSpPr/>
          <p:nvPr/>
        </p:nvGrpSpPr>
        <p:grpSpPr>
          <a:xfrm>
            <a:off x="1936923" y="2420888"/>
            <a:ext cx="1793200" cy="569196"/>
            <a:chOff x="1936923" y="3222640"/>
            <a:chExt cx="1793200" cy="569196"/>
          </a:xfrm>
        </p:grpSpPr>
        <p:pic>
          <p:nvPicPr>
            <p:cNvPr id="50" name="그림 49"/>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36923" y="3222640"/>
              <a:ext cx="1793200" cy="569196"/>
            </a:xfrm>
            <a:prstGeom prst="rect">
              <a:avLst/>
            </a:prstGeom>
          </p:spPr>
        </p:pic>
        <p:sp>
          <p:nvSpPr>
            <p:cNvPr id="51" name="TextBox 50"/>
            <p:cNvSpPr txBox="1"/>
            <p:nvPr/>
          </p:nvSpPr>
          <p:spPr>
            <a:xfrm>
              <a:off x="2109252" y="3301535"/>
              <a:ext cx="881973"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Quality</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grpSp>
      <p:grpSp>
        <p:nvGrpSpPr>
          <p:cNvPr id="52" name="그룹 51"/>
          <p:cNvGrpSpPr/>
          <p:nvPr/>
        </p:nvGrpSpPr>
        <p:grpSpPr>
          <a:xfrm>
            <a:off x="1889649" y="3051453"/>
            <a:ext cx="7135069" cy="593571"/>
            <a:chOff x="1936923" y="1107237"/>
            <a:chExt cx="7135069" cy="593571"/>
          </a:xfrm>
        </p:grpSpPr>
        <p:sp>
          <p:nvSpPr>
            <p:cNvPr id="53" name="모서리가 둥근 직사각형 52"/>
            <p:cNvSpPr/>
            <p:nvPr/>
          </p:nvSpPr>
          <p:spPr>
            <a:xfrm>
              <a:off x="1936923" y="1107237"/>
              <a:ext cx="6752363" cy="593571"/>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54" name="TextBox 53"/>
            <p:cNvSpPr txBox="1"/>
            <p:nvPr/>
          </p:nvSpPr>
          <p:spPr>
            <a:xfrm>
              <a:off x="1979712" y="1238280"/>
              <a:ext cx="7092280"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ko-KR" b="1" dirty="0">
                  <a:ln>
                    <a:solidFill>
                      <a:schemeClr val="accent1">
                        <a:shade val="50000"/>
                        <a:alpha val="0"/>
                      </a:schemeClr>
                    </a:solidFill>
                  </a:ln>
                  <a:latin typeface="Helvetica" panose="020B0604020202020204" pitchFamily="34" charset="0"/>
                  <a:cs typeface="Helvetica" panose="020B0604020202020204" pitchFamily="34" charset="0"/>
                </a:rPr>
                <a:t>Quality </a:t>
              </a:r>
              <a:r>
                <a:rPr lang="en-US" altLang="ko-KR"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System</a:t>
              </a:r>
              <a:r>
                <a:rPr lang="en-US" altLang="ko-KR" sz="1400"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(Procedure, Manual &amp; Certificate)</a:t>
              </a:r>
              <a:endParaRPr lang="en-US" altLang="ko-KR" sz="1400"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endParaRPr>
            </a:p>
          </p:txBody>
        </p:sp>
      </p:grpSp>
      <p:pic>
        <p:nvPicPr>
          <p:cNvPr id="59" name="그림 58"/>
          <p:cNvPicPr preferRelativeResize="0">
            <a:picLocks/>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79712" y="3789040"/>
            <a:ext cx="1793200" cy="569196"/>
          </a:xfrm>
          <a:prstGeom prst="rect">
            <a:avLst/>
          </a:prstGeom>
        </p:spPr>
      </p:pic>
      <p:sp>
        <p:nvSpPr>
          <p:cNvPr id="60" name="TextBox 59"/>
          <p:cNvSpPr txBox="1"/>
          <p:nvPr/>
        </p:nvSpPr>
        <p:spPr>
          <a:xfrm>
            <a:off x="2174250" y="3861048"/>
            <a:ext cx="1115177" cy="338554"/>
          </a:xfrm>
          <a:prstGeom prst="rect">
            <a:avLst/>
          </a:prstGeom>
          <a:noFill/>
        </p:spPr>
        <p:txBody>
          <a:bodyPr wrap="none" rtlCol="0">
            <a:spAutoFit/>
          </a:bodyPr>
          <a:lstStyle/>
          <a:p>
            <a:pPr>
              <a:spcBef>
                <a:spcPts val="300"/>
              </a:spcBef>
            </a:pPr>
            <a:r>
              <a:rPr lang="en-US" altLang="ko-KR"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rPr>
              <a:t>Technical</a:t>
            </a:r>
            <a:endParaRPr lang="ko-KR" altLang="en-US" sz="1600" b="1" dirty="0">
              <a:ln>
                <a:solidFill>
                  <a:schemeClr val="accent1">
                    <a:shade val="50000"/>
                    <a:alpha val="0"/>
                  </a:schemeClr>
                </a:solidFill>
              </a:ln>
              <a:solidFill>
                <a:schemeClr val="bg1"/>
              </a:solidFill>
              <a:latin typeface="Helvetica" panose="020B0604020202020204" pitchFamily="34" charset="0"/>
              <a:ea typeface="HY헤드라인M" panose="02030600000101010101" pitchFamily="18" charset="-127"/>
              <a:cs typeface="Helvetica" panose="020B0604020202020204" pitchFamily="34" charset="0"/>
            </a:endParaRPr>
          </a:p>
        </p:txBody>
      </p:sp>
      <p:grpSp>
        <p:nvGrpSpPr>
          <p:cNvPr id="61" name="그룹 60"/>
          <p:cNvGrpSpPr/>
          <p:nvPr/>
        </p:nvGrpSpPr>
        <p:grpSpPr>
          <a:xfrm>
            <a:off x="1857702" y="4334624"/>
            <a:ext cx="7317193" cy="593571"/>
            <a:chOff x="1886921" y="1107237"/>
            <a:chExt cx="7317193" cy="593571"/>
          </a:xfrm>
        </p:grpSpPr>
        <p:sp>
          <p:nvSpPr>
            <p:cNvPr id="62" name="모서리가 둥근 직사각형 61"/>
            <p:cNvSpPr/>
            <p:nvPr/>
          </p:nvSpPr>
          <p:spPr>
            <a:xfrm>
              <a:off x="1886921" y="1107237"/>
              <a:ext cx="6752363" cy="593571"/>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63" name="TextBox 62"/>
            <p:cNvSpPr txBox="1"/>
            <p:nvPr/>
          </p:nvSpPr>
          <p:spPr>
            <a:xfrm>
              <a:off x="2008931" y="1238280"/>
              <a:ext cx="7195183"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ko-KR" b="1" dirty="0">
                  <a:ln>
                    <a:solidFill>
                      <a:schemeClr val="accent1">
                        <a:shade val="50000"/>
                        <a:alpha val="0"/>
                      </a:schemeClr>
                    </a:solidFill>
                  </a:ln>
                  <a:latin typeface="Helvetica" panose="020B0604020202020204" pitchFamily="34" charset="0"/>
                  <a:cs typeface="Helvetica" panose="020B0604020202020204" pitchFamily="34" charset="0"/>
                </a:rPr>
                <a:t>Manpower</a:t>
              </a:r>
              <a:r>
                <a:rPr lang="en-US" altLang="ko-KR" sz="1400"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(R&amp;D, Design, Quality, Production, Test, Inspection</a:t>
              </a:r>
              <a:r>
                <a:rPr lang="en-US" altLang="ko-KR" sz="1700"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a:t>
              </a:r>
              <a:endParaRPr lang="en-US" altLang="ko-KR" sz="1700"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endParaRPr>
            </a:p>
          </p:txBody>
        </p:sp>
      </p:grpSp>
      <p:sp>
        <p:nvSpPr>
          <p:cNvPr id="64" name="모서리가 둥근 직사각형 63"/>
          <p:cNvSpPr/>
          <p:nvPr/>
        </p:nvSpPr>
        <p:spPr>
          <a:xfrm>
            <a:off x="1835696" y="4956408"/>
            <a:ext cx="6752363" cy="652928"/>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65" name="TextBox 64"/>
          <p:cNvSpPr txBox="1"/>
          <p:nvPr/>
        </p:nvSpPr>
        <p:spPr>
          <a:xfrm>
            <a:off x="1957706" y="5085184"/>
            <a:ext cx="7195183"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ko-KR" b="1" dirty="0">
                <a:ln>
                  <a:solidFill>
                    <a:schemeClr val="accent1">
                      <a:shade val="50000"/>
                      <a:alpha val="0"/>
                    </a:schemeClr>
                  </a:solidFill>
                </a:ln>
                <a:latin typeface="Helvetica" panose="020B0604020202020204" pitchFamily="34" charset="0"/>
                <a:cs typeface="Helvetica" panose="020B0604020202020204" pitchFamily="34" charset="0"/>
              </a:rPr>
              <a:t>Procedure</a:t>
            </a:r>
            <a:r>
              <a:rPr lang="en-US" altLang="ko-KR" sz="1400"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(Test, Manufacturing, Inspection)</a:t>
            </a:r>
            <a:endParaRPr lang="en-US" altLang="ko-KR" sz="1400"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endParaRPr>
          </a:p>
        </p:txBody>
      </p:sp>
      <p:sp>
        <p:nvSpPr>
          <p:cNvPr id="66" name="모서리가 둥근 직사각형 65"/>
          <p:cNvSpPr/>
          <p:nvPr/>
        </p:nvSpPr>
        <p:spPr>
          <a:xfrm>
            <a:off x="1835696" y="5661248"/>
            <a:ext cx="6752363" cy="593571"/>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67" name="TextBox 66"/>
          <p:cNvSpPr txBox="1"/>
          <p:nvPr/>
        </p:nvSpPr>
        <p:spPr>
          <a:xfrm>
            <a:off x="1979712" y="5733256"/>
            <a:ext cx="7195183"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ko-KR" b="1" dirty="0">
                <a:ln>
                  <a:solidFill>
                    <a:schemeClr val="accent1">
                      <a:shade val="50000"/>
                      <a:alpha val="0"/>
                    </a:schemeClr>
                  </a:solidFill>
                </a:ln>
                <a:latin typeface="Helvetica" panose="020B0604020202020204" pitchFamily="34" charset="0"/>
                <a:cs typeface="Helvetica" panose="020B0604020202020204" pitchFamily="34" charset="0"/>
              </a:rPr>
              <a:t>Equipment</a:t>
            </a:r>
            <a:r>
              <a:rPr lang="en-US" altLang="ko-KR" sz="1400"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(Test, Manufacturing, Inspection)</a:t>
            </a:r>
            <a:endParaRPr lang="en-US" altLang="ko-KR" sz="1400"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endParaRPr>
          </a:p>
        </p:txBody>
      </p:sp>
      <p:sp>
        <p:nvSpPr>
          <p:cNvPr id="68" name="모서리가 둥근 직사각형 67"/>
          <p:cNvSpPr/>
          <p:nvPr/>
        </p:nvSpPr>
        <p:spPr>
          <a:xfrm>
            <a:off x="1907704" y="6298272"/>
            <a:ext cx="6752363" cy="593571"/>
          </a:xfrm>
          <a:prstGeom prst="roundRect">
            <a:avLst>
              <a:gd name="adj" fmla="val 50000"/>
            </a:avLst>
          </a:prstGeom>
          <a:gradFill>
            <a:gsLst>
              <a:gs pos="0">
                <a:srgbClr val="002060">
                  <a:alpha val="8000"/>
                </a:srgb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Helvetica" panose="020B0604020202020204" pitchFamily="34" charset="0"/>
              <a:cs typeface="Helvetica" panose="020B0604020202020204" pitchFamily="34" charset="0"/>
            </a:endParaRPr>
          </a:p>
        </p:txBody>
      </p:sp>
      <p:sp>
        <p:nvSpPr>
          <p:cNvPr id="69" name="TextBox 68"/>
          <p:cNvSpPr txBox="1"/>
          <p:nvPr/>
        </p:nvSpPr>
        <p:spPr>
          <a:xfrm>
            <a:off x="1979712" y="6356796"/>
            <a:ext cx="7195183" cy="369332"/>
          </a:xfrm>
          <a:prstGeom prst="rect">
            <a:avLst/>
          </a:prstGeom>
          <a:noFill/>
        </p:spPr>
        <p:txBody>
          <a:bodyPr wrap="square" rtlCol="0">
            <a:spAutoFit/>
          </a:bodyPr>
          <a:lstStyle/>
          <a:p>
            <a:pPr marL="285750" indent="-285750">
              <a:buFont typeface="Wingdings" panose="05000000000000000000" pitchFamily="2" charset="2"/>
              <a:buChar char="Ø"/>
            </a:pPr>
            <a:r>
              <a:rPr lang="en-US" altLang="ko-KR" b="1" dirty="0">
                <a:ln>
                  <a:solidFill>
                    <a:schemeClr val="accent1">
                      <a:shade val="50000"/>
                      <a:alpha val="0"/>
                    </a:schemeClr>
                  </a:solidFill>
                </a:ln>
                <a:latin typeface="Helvetica" panose="020B0604020202020204" pitchFamily="34" charset="0"/>
                <a:cs typeface="Helvetica" panose="020B0604020202020204" pitchFamily="34" charset="0"/>
              </a:rPr>
              <a:t>Program</a:t>
            </a:r>
            <a:r>
              <a:rPr lang="en-US" altLang="ko-KR" sz="1400" b="1"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rPr>
              <a:t>(Computer, Test, Design)</a:t>
            </a:r>
            <a:endParaRPr lang="en-US" altLang="ko-KR" sz="1400" dirty="0">
              <a:ln>
                <a:solidFill>
                  <a:schemeClr val="accent1">
                    <a:shade val="50000"/>
                    <a:alpha val="0"/>
                  </a:schemeClr>
                </a:solidFill>
              </a:ln>
              <a:latin typeface="Helvetica" panose="020B0604020202020204" pitchFamily="34" charset="0"/>
              <a:ea typeface="맑은 고딕" panose="020B0503020000020004" pitchFamily="50" charset="-127"/>
              <a:cs typeface="Helvetica" panose="020B0604020202020204" pitchFamily="34" charset="0"/>
            </a:endParaRPr>
          </a:p>
        </p:txBody>
      </p:sp>
    </p:spTree>
    <p:extLst>
      <p:ext uri="{BB962C8B-B14F-4D97-AF65-F5344CB8AC3E}">
        <p14:creationId xmlns:p14="http://schemas.microsoft.com/office/powerpoint/2010/main" val="88244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그룹 268"/>
          <p:cNvGrpSpPr/>
          <p:nvPr/>
        </p:nvGrpSpPr>
        <p:grpSpPr>
          <a:xfrm>
            <a:off x="-2534328" y="-152059"/>
            <a:ext cx="5594599" cy="7109451"/>
            <a:chOff x="-2518562" y="-136293"/>
            <a:chExt cx="5594598" cy="7109451"/>
          </a:xfrm>
        </p:grpSpPr>
        <p:sp>
          <p:nvSpPr>
            <p:cNvPr id="270" name="직사각형 30"/>
            <p:cNvSpPr/>
            <p:nvPr/>
          </p:nvSpPr>
          <p:spPr>
            <a:xfrm>
              <a:off x="1141690" y="1218248"/>
              <a:ext cx="1443330" cy="246221"/>
            </a:xfrm>
            <a:prstGeom prst="rect">
              <a:avLst/>
            </a:prstGeom>
          </p:spPr>
          <p:txBody>
            <a:bodyPr wrap="square">
              <a:spAutoFit/>
            </a:bodyPr>
            <a:lstStyle/>
            <a:p>
              <a:pPr>
                <a:spcBef>
                  <a:spcPts val="300"/>
                </a:spcBef>
              </a:pPr>
              <a:r>
                <a:rPr lang="en-US" altLang="ko-KR" sz="1000" b="1" spc="-100" dirty="0">
                  <a:solidFill>
                    <a:schemeClr val="bg1">
                      <a:lumMod val="65000"/>
                    </a:schemeClr>
                  </a:solidFill>
                  <a:latin typeface="Helvetica" panose="020B0604020202020204" charset="0"/>
                  <a:cs typeface="Helvetica" panose="020B0604020202020204" charset="0"/>
                </a:rPr>
                <a:t>[ </a:t>
              </a:r>
              <a:r>
                <a:rPr lang="ko-KR" altLang="en-US" sz="1000" b="1" spc="-100" dirty="0">
                  <a:solidFill>
                    <a:schemeClr val="bg1">
                      <a:lumMod val="65000"/>
                    </a:schemeClr>
                  </a:solidFill>
                  <a:latin typeface="Helvetica" panose="020B0604020202020204" charset="0"/>
                  <a:cs typeface="Helvetica" panose="020B0604020202020204" charset="0"/>
                </a:rPr>
                <a:t>본사 </a:t>
              </a:r>
              <a:r>
                <a:rPr lang="en-US" altLang="ko-KR" sz="1000" b="1" spc="-100" dirty="0">
                  <a:solidFill>
                    <a:schemeClr val="bg1">
                      <a:lumMod val="65000"/>
                    </a:schemeClr>
                  </a:solidFill>
                  <a:latin typeface="Helvetica" panose="020B0604020202020204" charset="0"/>
                  <a:cs typeface="Helvetica" panose="020B0604020202020204" charset="0"/>
                </a:rPr>
                <a:t>]</a:t>
              </a:r>
            </a:p>
          </p:txBody>
        </p:sp>
        <p:sp>
          <p:nvSpPr>
            <p:cNvPr id="271" name="제목 1"/>
            <p:cNvSpPr txBox="1">
              <a:spLocks/>
            </p:cNvSpPr>
            <p:nvPr/>
          </p:nvSpPr>
          <p:spPr>
            <a:xfrm>
              <a:off x="309768" y="1186753"/>
              <a:ext cx="1581150" cy="295466"/>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ko-KR" altLang="en-US" dirty="0">
                  <a:solidFill>
                    <a:schemeClr val="bg1"/>
                  </a:solidFill>
                  <a:latin typeface="Helvetica" panose="020B0604020202020204" charset="0"/>
                  <a:ea typeface="나눔바른고딕 Light" panose="020B0603020101020101" pitchFamily="50" charset="-127"/>
                  <a:cs typeface="Helvetica" panose="020B0604020202020204" charset="0"/>
                </a:rPr>
                <a:t>조직도</a:t>
              </a:r>
              <a:endParaRPr lang="en-US" dirty="0">
                <a:solidFill>
                  <a:schemeClr val="bg1"/>
                </a:solidFill>
                <a:latin typeface="Helvetica" panose="020B0604020202020204" charset="0"/>
                <a:ea typeface="나눔바른고딕 Light" panose="020B0603020101020101" pitchFamily="50" charset="-127"/>
                <a:cs typeface="Helvetica" panose="020B0604020202020204" charset="0"/>
              </a:endParaRPr>
            </a:p>
          </p:txBody>
        </p:sp>
        <p:sp>
          <p:nvSpPr>
            <p:cNvPr id="272" name="제목 1"/>
            <p:cNvSpPr txBox="1">
              <a:spLocks/>
            </p:cNvSpPr>
            <p:nvPr/>
          </p:nvSpPr>
          <p:spPr>
            <a:xfrm>
              <a:off x="309256" y="659341"/>
              <a:ext cx="1581318" cy="344710"/>
            </a:xfrm>
            <a:prstGeom prst="rect">
              <a:avLst/>
            </a:prstGeom>
            <a:noFill/>
            <a:scene3d>
              <a:camera prst="orthographicFront">
                <a:rot lat="0" lon="0" rev="0"/>
              </a:camera>
              <a:lightRig rig="threePt" dir="t"/>
            </a:scene3d>
            <a:sp3d prstMaterial="matte"/>
          </p:spPr>
          <p:txBody>
            <a:bodyPr vert="horz" wrap="square" lIns="0" tIns="0" rIns="0" bIns="0" rtlCol="0" anchor="ctr">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baseline="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80000"/>
                </a:lnSpc>
                <a:tabLst>
                  <a:tab pos="177800" algn="l"/>
                  <a:tab pos="803275" algn="l"/>
                </a:tabLst>
              </a:pPr>
              <a:r>
                <a:rPr lang="en-US" sz="2800" dirty="0">
                  <a:solidFill>
                    <a:schemeClr val="bg1">
                      <a:lumMod val="85000"/>
                    </a:schemeClr>
                  </a:solidFill>
                  <a:latin typeface="Helvetica" panose="020B0604020202020204" charset="0"/>
                  <a:cs typeface="Helvetica" panose="020B0604020202020204" charset="0"/>
                </a:rPr>
                <a:t>2.1</a:t>
              </a:r>
            </a:p>
          </p:txBody>
        </p:sp>
        <p:sp>
          <p:nvSpPr>
            <p:cNvPr id="273" name="직사각형 30"/>
            <p:cNvSpPr/>
            <p:nvPr/>
          </p:nvSpPr>
          <p:spPr>
            <a:xfrm>
              <a:off x="233307" y="215764"/>
              <a:ext cx="1443330" cy="261610"/>
            </a:xfrm>
            <a:prstGeom prst="rect">
              <a:avLst/>
            </a:prstGeom>
          </p:spPr>
          <p:txBody>
            <a:bodyPr wrap="square">
              <a:spAutoFit/>
            </a:bodyPr>
            <a:lstStyle/>
            <a:p>
              <a:pPr>
                <a:spcBef>
                  <a:spcPts val="300"/>
                </a:spcBef>
              </a:pPr>
              <a:r>
                <a:rPr lang="en-US" altLang="ko-KR" sz="1100" b="1" spc="-100" dirty="0">
                  <a:solidFill>
                    <a:schemeClr val="bg1"/>
                  </a:solidFill>
                  <a:latin typeface="Helvetica" panose="020B0604020202020204" charset="0"/>
                  <a:cs typeface="Helvetica" panose="020B0604020202020204" charset="0"/>
                </a:rPr>
                <a:t>2 Company Profile</a:t>
              </a:r>
            </a:p>
          </p:txBody>
        </p:sp>
        <p:sp>
          <p:nvSpPr>
            <p:cNvPr id="274" name="직사각형 273"/>
            <p:cNvSpPr/>
            <p:nvPr/>
          </p:nvSpPr>
          <p:spPr>
            <a:xfrm>
              <a:off x="0" y="-1"/>
              <a:ext cx="1890918" cy="6973159"/>
            </a:xfrm>
            <a:prstGeom prst="rect">
              <a:avLst/>
            </a:prstGeom>
            <a:gradFill flip="none" rotWithShape="1">
              <a:gsLst>
                <a:gs pos="0">
                  <a:schemeClr val="tx1">
                    <a:lumMod val="65000"/>
                    <a:lumOff val="35000"/>
                  </a:schemeClr>
                </a:gs>
                <a:gs pos="66000">
                  <a:schemeClr val="tx1">
                    <a:lumMod val="85000"/>
                    <a:lumOff val="15000"/>
                  </a:schemeClr>
                </a:gs>
                <a:gs pos="100000">
                  <a:schemeClr val="tx1">
                    <a:lumMod val="95000"/>
                    <a:lumOff val="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elvetica" panose="020B0604020202020204" charset="0"/>
                <a:cs typeface="Helvetica" panose="020B0604020202020204" charset="0"/>
              </a:endParaRPr>
            </a:p>
          </p:txBody>
        </p:sp>
        <p:cxnSp>
          <p:nvCxnSpPr>
            <p:cNvPr id="275" name="직선 연결선 274"/>
            <p:cNvCxnSpPr/>
            <p:nvPr/>
          </p:nvCxnSpPr>
          <p:spPr>
            <a:xfrm flipV="1">
              <a:off x="1248214" y="260747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cxnSp>
          <p:nvCxnSpPr>
            <p:cNvPr id="276" name="직선 연결선 275"/>
            <p:cNvCxnSpPr/>
            <p:nvPr/>
          </p:nvCxnSpPr>
          <p:spPr>
            <a:xfrm flipV="1">
              <a:off x="-2518562" y="-136293"/>
              <a:ext cx="1680374" cy="2054236"/>
            </a:xfrm>
            <a:prstGeom prst="line">
              <a:avLst/>
            </a:prstGeom>
            <a:ln w="317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cxnSp>
          <p:nvCxnSpPr>
            <p:cNvPr id="277" name="직선 연결선 276"/>
            <p:cNvCxnSpPr/>
            <p:nvPr/>
          </p:nvCxnSpPr>
          <p:spPr>
            <a:xfrm flipV="1">
              <a:off x="-852047" y="1468768"/>
              <a:ext cx="1680374" cy="2054236"/>
            </a:xfrm>
            <a:prstGeom prst="line">
              <a:avLst/>
            </a:prstGeom>
            <a:ln w="3175">
              <a:solidFill>
                <a:schemeClr val="bg1">
                  <a:alpha val="16000"/>
                </a:schemeClr>
              </a:solidFill>
            </a:ln>
          </p:spPr>
          <p:style>
            <a:lnRef idx="1">
              <a:schemeClr val="accent1"/>
            </a:lnRef>
            <a:fillRef idx="0">
              <a:schemeClr val="accent1"/>
            </a:fillRef>
            <a:effectRef idx="0">
              <a:schemeClr val="accent1"/>
            </a:effectRef>
            <a:fontRef idx="minor">
              <a:schemeClr val="tx1"/>
            </a:fontRef>
          </p:style>
        </p:cxnSp>
        <p:cxnSp>
          <p:nvCxnSpPr>
            <p:cNvPr id="281" name="직선 연결선 280"/>
            <p:cNvCxnSpPr/>
            <p:nvPr/>
          </p:nvCxnSpPr>
          <p:spPr>
            <a:xfrm flipV="1">
              <a:off x="268036" y="659341"/>
              <a:ext cx="2808000" cy="14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4" name="Rectangle 16"/>
          <p:cNvSpPr txBox="1">
            <a:spLocks noChangeArrowheads="1"/>
          </p:cNvSpPr>
          <p:nvPr/>
        </p:nvSpPr>
        <p:spPr>
          <a:xfrm>
            <a:off x="0" y="116633"/>
            <a:ext cx="1847589" cy="427037"/>
          </a:xfrm>
          <a:prstGeom prst="rect">
            <a:avLst/>
          </a:prstGeom>
          <a:scene3d>
            <a:camera prst="obliqueBottomRight"/>
            <a:lightRig rig="threePt" dir="t"/>
          </a:scene3d>
        </p:spPr>
        <p:txBody>
          <a:bodyPr vert="horz" lIns="91440" tIns="45720" rIns="91440" bIns="45720" rtlCol="0" anchor="ctr">
            <a:noAutofit/>
          </a:bodyPr>
          <a:lstStyle>
            <a:defPPr>
              <a:defRPr lang="ko-KR"/>
            </a:defPPr>
            <a:lvl1pPr>
              <a:defRPr kumimoji="1" sz="3600">
                <a:solidFill>
                  <a:srgbClr val="5F5F5F"/>
                </a:solidFill>
                <a:latin typeface="Helvetica" pitchFamily="34" charset="0"/>
                <a:cs typeface="Arial" pitchFamily="34" charset="0"/>
              </a:defRPr>
            </a:lvl1pPr>
          </a:lstStyle>
          <a:p>
            <a:r>
              <a:rPr lang="en-US" altLang="ko-KR" sz="1400" dirty="0">
                <a:solidFill>
                  <a:schemeClr val="bg1"/>
                </a:solidFill>
                <a:latin typeface="Helvetica" panose="020B0604020202020204" charset="0"/>
                <a:cs typeface="Helvetica" panose="020B0604020202020204" charset="0"/>
              </a:rPr>
              <a:t>Cooperation Status</a:t>
            </a:r>
          </a:p>
        </p:txBody>
      </p:sp>
      <p:pic>
        <p:nvPicPr>
          <p:cNvPr id="21" name="그림 20"/>
          <p:cNvPicPr>
            <a:picLocks noChangeAspect="1"/>
          </p:cNvPicPr>
          <p:nvPr/>
        </p:nvPicPr>
        <p:blipFill>
          <a:blip r:embed="rId3"/>
          <a:stretch>
            <a:fillRect/>
          </a:stretch>
        </p:blipFill>
        <p:spPr>
          <a:xfrm>
            <a:off x="7945189" y="329889"/>
            <a:ext cx="1033712" cy="197306"/>
          </a:xfrm>
          <a:prstGeom prst="rect">
            <a:avLst/>
          </a:prstGeom>
        </p:spPr>
      </p:pic>
      <p:sp>
        <p:nvSpPr>
          <p:cNvPr id="4" name="직사각형 3"/>
          <p:cNvSpPr/>
          <p:nvPr/>
        </p:nvSpPr>
        <p:spPr>
          <a:xfrm>
            <a:off x="2267744" y="3585792"/>
            <a:ext cx="2114063" cy="10399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4" name="오각형 93"/>
          <p:cNvSpPr/>
          <p:nvPr/>
        </p:nvSpPr>
        <p:spPr>
          <a:xfrm rot="5400000">
            <a:off x="2661555" y="154870"/>
            <a:ext cx="1309673" cy="2097294"/>
          </a:xfrm>
          <a:prstGeom prst="homePlate">
            <a:avLst>
              <a:gd name="adj" fmla="val 2425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5" name="오각형 94"/>
          <p:cNvSpPr/>
          <p:nvPr/>
        </p:nvSpPr>
        <p:spPr>
          <a:xfrm rot="5400000">
            <a:off x="2661555" y="1665861"/>
            <a:ext cx="1309673" cy="2097294"/>
          </a:xfrm>
          <a:prstGeom prst="homePlate">
            <a:avLst>
              <a:gd name="adj" fmla="val 242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6" name="TextBox 95"/>
          <p:cNvSpPr txBox="1"/>
          <p:nvPr/>
        </p:nvSpPr>
        <p:spPr>
          <a:xfrm>
            <a:off x="2343944" y="705472"/>
            <a:ext cx="1844694" cy="707886"/>
          </a:xfrm>
          <a:prstGeom prst="rect">
            <a:avLst/>
          </a:prstGeom>
          <a:noFill/>
        </p:spPr>
        <p:txBody>
          <a:bodyPr wrap="square" rtlCol="0">
            <a:spAutoFit/>
          </a:bodyPr>
          <a:lstStyle/>
          <a:p>
            <a:pPr algn="ctr"/>
            <a:r>
              <a:rPr lang="en-US" altLang="ko-KR" sz="2000" b="1" dirty="0">
                <a:solidFill>
                  <a:schemeClr val="bg1"/>
                </a:solidFill>
                <a:latin typeface="Helvetica" panose="020B0604020202020204" charset="0"/>
                <a:ea typeface="맑은 고딕" panose="020B0503020000020004" pitchFamily="50" charset="-127"/>
                <a:cs typeface="Helvetica" panose="020B0604020202020204" charset="0"/>
              </a:rPr>
              <a:t>1. ASME </a:t>
            </a:r>
          </a:p>
          <a:p>
            <a:pPr algn="ctr"/>
            <a:r>
              <a:rPr lang="en-US" altLang="ko-KR" sz="2000" b="1" dirty="0">
                <a:solidFill>
                  <a:schemeClr val="bg1"/>
                </a:solidFill>
                <a:latin typeface="Helvetica" panose="020B0604020202020204" charset="0"/>
                <a:ea typeface="맑은 고딕" panose="020B0503020000020004" pitchFamily="50" charset="-127"/>
                <a:cs typeface="Helvetica" panose="020B0604020202020204" charset="0"/>
              </a:rPr>
              <a:t>NQA-1(*)</a:t>
            </a:r>
            <a:endParaRPr lang="ko-KR" altLang="en-US" sz="2000" b="1" dirty="0">
              <a:solidFill>
                <a:schemeClr val="bg1"/>
              </a:solidFill>
              <a:latin typeface="Helvetica" panose="020B0604020202020204" charset="0"/>
              <a:ea typeface="맑은 고딕" panose="020B0503020000020004" pitchFamily="50" charset="-127"/>
              <a:cs typeface="Helvetica" panose="020B0604020202020204" charset="0"/>
            </a:endParaRPr>
          </a:p>
        </p:txBody>
      </p:sp>
      <p:sp>
        <p:nvSpPr>
          <p:cNvPr id="97" name="TextBox 96"/>
          <p:cNvSpPr txBox="1"/>
          <p:nvPr/>
        </p:nvSpPr>
        <p:spPr>
          <a:xfrm>
            <a:off x="2394744" y="2229834"/>
            <a:ext cx="1844694" cy="707886"/>
          </a:xfrm>
          <a:prstGeom prst="rect">
            <a:avLst/>
          </a:prstGeom>
          <a:noFill/>
        </p:spPr>
        <p:txBody>
          <a:bodyPr wrap="square" rtlCol="0">
            <a:spAutoFit/>
          </a:bodyPr>
          <a:lstStyle/>
          <a:p>
            <a:pPr algn="ctr"/>
            <a:r>
              <a:rPr lang="en-US" altLang="ko-KR" sz="2000" b="1" dirty="0">
                <a:solidFill>
                  <a:schemeClr val="bg1"/>
                </a:solidFill>
                <a:latin typeface="Helvetica" panose="020B0604020202020204" charset="0"/>
                <a:ea typeface="맑은 고딕" panose="020B0503020000020004" pitchFamily="50" charset="-127"/>
                <a:cs typeface="Helvetica" panose="020B0604020202020204" charset="0"/>
              </a:rPr>
              <a:t>2. KHNP experience</a:t>
            </a:r>
            <a:endParaRPr lang="ko-KR" altLang="en-US" sz="2000" b="1" dirty="0">
              <a:solidFill>
                <a:schemeClr val="bg1"/>
              </a:solidFill>
              <a:latin typeface="Helvetica" panose="020B0604020202020204" charset="0"/>
              <a:ea typeface="맑은 고딕" panose="020B0503020000020004" pitchFamily="50" charset="-127"/>
              <a:cs typeface="Helvetica" panose="020B0604020202020204" charset="0"/>
            </a:endParaRPr>
          </a:p>
        </p:txBody>
      </p:sp>
      <p:sp>
        <p:nvSpPr>
          <p:cNvPr id="98" name="TextBox 97"/>
          <p:cNvSpPr txBox="1"/>
          <p:nvPr/>
        </p:nvSpPr>
        <p:spPr>
          <a:xfrm>
            <a:off x="2267743" y="3501008"/>
            <a:ext cx="2156907" cy="1200329"/>
          </a:xfrm>
          <a:prstGeom prst="rect">
            <a:avLst/>
          </a:prstGeom>
          <a:noFill/>
        </p:spPr>
        <p:txBody>
          <a:bodyPr wrap="square" rtlCol="0">
            <a:spAutoFit/>
          </a:bodyPr>
          <a:lstStyle/>
          <a:p>
            <a:pPr algn="ctr"/>
            <a:r>
              <a:rPr lang="en-US" altLang="ko-KR" sz="2000" b="1" dirty="0">
                <a:solidFill>
                  <a:schemeClr val="bg1"/>
                </a:solidFill>
                <a:latin typeface="Helvetica" panose="020B0604020202020204" charset="0"/>
                <a:cs typeface="Helvetica" panose="020B0604020202020204" charset="0"/>
              </a:rPr>
              <a:t>3. Evaluation Checklist</a:t>
            </a:r>
          </a:p>
          <a:p>
            <a:pPr algn="ctr"/>
            <a:r>
              <a:rPr lang="en-US" altLang="ko-KR" sz="1500" b="1" dirty="0">
                <a:solidFill>
                  <a:schemeClr val="bg1"/>
                </a:solidFill>
                <a:latin typeface="Helvetica" panose="020B0604020202020204" charset="0"/>
                <a:cs typeface="Helvetica" panose="020B0604020202020204" charset="0"/>
              </a:rPr>
              <a:t>[Scoring based on  (1+2)]</a:t>
            </a:r>
            <a:endParaRPr lang="ko-KR" altLang="en-US" sz="1500" b="1" dirty="0">
              <a:solidFill>
                <a:schemeClr val="bg1"/>
              </a:solidFill>
              <a:latin typeface="Helvetica" panose="020B0604020202020204" charset="0"/>
              <a:ea typeface="맑은 고딕" panose="020B0503020000020004" pitchFamily="50" charset="-127"/>
              <a:cs typeface="Helvetica" panose="020B0604020202020204" charset="0"/>
            </a:endParaRPr>
          </a:p>
        </p:txBody>
      </p:sp>
      <p:grpSp>
        <p:nvGrpSpPr>
          <p:cNvPr id="104" name="그룹 103"/>
          <p:cNvGrpSpPr/>
          <p:nvPr/>
        </p:nvGrpSpPr>
        <p:grpSpPr>
          <a:xfrm>
            <a:off x="4644008" y="501382"/>
            <a:ext cx="4380181" cy="1081323"/>
            <a:chOff x="4644008" y="920654"/>
            <a:chExt cx="4380181" cy="1081323"/>
          </a:xfrm>
        </p:grpSpPr>
        <p:sp>
          <p:nvSpPr>
            <p:cNvPr id="105" name="Rectangle 96"/>
            <p:cNvSpPr txBox="1">
              <a:spLocks noChangeArrowheads="1"/>
            </p:cNvSpPr>
            <p:nvPr/>
          </p:nvSpPr>
          <p:spPr bwMode="auto">
            <a:xfrm>
              <a:off x="4686851" y="920654"/>
              <a:ext cx="4337338" cy="1081323"/>
            </a:xfrm>
            <a:prstGeom prst="rect">
              <a:avLst/>
            </a:prstGeom>
            <a:noFill/>
            <a:ln w="9525">
              <a:noFill/>
              <a:miter lim="800000"/>
              <a:headEnd/>
              <a:tailEnd/>
            </a:ln>
          </p:spPr>
          <p:txBody>
            <a:bodyPr/>
            <a:lstStyle/>
            <a:p>
              <a:pPr>
                <a:lnSpc>
                  <a:spcPct val="95000"/>
                </a:lnSpc>
                <a:spcBef>
                  <a:spcPct val="20000"/>
                </a:spcBef>
                <a:defRPr/>
              </a:pPr>
              <a:r>
                <a:rPr lang="en-US" altLang="ko-KR" sz="2000" b="1" dirty="0">
                  <a:latin typeface="Helvetica" panose="020B0604020202020204" pitchFamily="34" charset="0"/>
                  <a:ea typeface="맑은 고딕" pitchFamily="50" charset="-127"/>
                  <a:cs typeface="Helvetica" panose="020B0604020202020204" pitchFamily="34" charset="0"/>
                </a:rPr>
                <a:t>▪ </a:t>
              </a:r>
              <a:r>
                <a:rPr lang="en-US" altLang="ko-KR" b="1" dirty="0">
                  <a:latin typeface="Helvetica" panose="020B0604020202020204" pitchFamily="34" charset="0"/>
                  <a:ea typeface="맑은 고딕" pitchFamily="50" charset="-127"/>
                  <a:cs typeface="Helvetica" panose="020B0604020202020204" pitchFamily="34" charset="0"/>
                </a:rPr>
                <a:t>18 Chapter</a:t>
              </a:r>
            </a:p>
            <a:p>
              <a:pPr>
                <a:lnSpc>
                  <a:spcPct val="95000"/>
                </a:lnSpc>
                <a:spcBef>
                  <a:spcPct val="20000"/>
                </a:spcBef>
                <a:defRPr/>
              </a:pPr>
              <a:r>
                <a:rPr lang="en-US" altLang="ko-KR" b="1" dirty="0">
                  <a:latin typeface="Helvetica" panose="020B0604020202020204" pitchFamily="34" charset="0"/>
                  <a:ea typeface="맑은 고딕" pitchFamily="50" charset="-127"/>
                  <a:cs typeface="Helvetica" panose="020B0604020202020204" pitchFamily="34" charset="0"/>
                </a:rPr>
                <a:t>  (Organization, Design Control,   </a:t>
              </a:r>
            </a:p>
            <a:p>
              <a:pPr>
                <a:lnSpc>
                  <a:spcPct val="95000"/>
                </a:lnSpc>
                <a:spcBef>
                  <a:spcPct val="20000"/>
                </a:spcBef>
                <a:defRPr/>
              </a:pPr>
              <a:r>
                <a:rPr lang="en-US" altLang="ko-KR" b="1" dirty="0">
                  <a:latin typeface="Helvetica" panose="020B0604020202020204" pitchFamily="34" charset="0"/>
                  <a:ea typeface="맑은 고딕" pitchFamily="50" charset="-127"/>
                  <a:cs typeface="Helvetica" panose="020B0604020202020204" pitchFamily="34" charset="0"/>
                </a:rPr>
                <a:t>   Inspection, Test Control, Audit)</a:t>
              </a:r>
            </a:p>
          </p:txBody>
        </p:sp>
        <p:sp>
          <p:nvSpPr>
            <p:cNvPr id="106" name="직사각형 105"/>
            <p:cNvSpPr/>
            <p:nvPr/>
          </p:nvSpPr>
          <p:spPr>
            <a:xfrm>
              <a:off x="4644008" y="980728"/>
              <a:ext cx="4380180" cy="921449"/>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107" name="그룹 106"/>
          <p:cNvGrpSpPr/>
          <p:nvPr/>
        </p:nvGrpSpPr>
        <p:grpSpPr>
          <a:xfrm>
            <a:off x="4644007" y="2084193"/>
            <a:ext cx="4608512" cy="1128783"/>
            <a:chOff x="4644007" y="980728"/>
            <a:chExt cx="4608512" cy="1128783"/>
          </a:xfrm>
        </p:grpSpPr>
        <p:sp>
          <p:nvSpPr>
            <p:cNvPr id="108" name="Rectangle 96"/>
            <p:cNvSpPr txBox="1">
              <a:spLocks noChangeArrowheads="1"/>
            </p:cNvSpPr>
            <p:nvPr/>
          </p:nvSpPr>
          <p:spPr bwMode="auto">
            <a:xfrm>
              <a:off x="4686850" y="1137368"/>
              <a:ext cx="4565669" cy="972143"/>
            </a:xfrm>
            <a:prstGeom prst="rect">
              <a:avLst/>
            </a:prstGeom>
            <a:noFill/>
            <a:ln w="9525">
              <a:noFill/>
              <a:miter lim="800000"/>
              <a:headEnd/>
              <a:tailEnd/>
            </a:ln>
          </p:spPr>
          <p:txBody>
            <a:bodyPr/>
            <a:lstStyle/>
            <a:p>
              <a:pPr>
                <a:lnSpc>
                  <a:spcPct val="95000"/>
                </a:lnSpc>
                <a:spcBef>
                  <a:spcPct val="20000"/>
                </a:spcBef>
                <a:defRPr/>
              </a:pPr>
              <a:r>
                <a:rPr lang="en-US" altLang="ko-KR" b="1" dirty="0">
                  <a:latin typeface="Helvetica" panose="020B0604020202020204" pitchFamily="34" charset="0"/>
                  <a:ea typeface="맑은 고딕" pitchFamily="50" charset="-127"/>
                  <a:cs typeface="Helvetica" panose="020B0604020202020204" pitchFamily="34" charset="0"/>
                </a:rPr>
                <a:t>▪ CFSI</a:t>
              </a:r>
              <a:r>
                <a:rPr lang="en-US" altLang="ko-KR" sz="1400" b="1" dirty="0">
                  <a:latin typeface="Helvetica" panose="020B0604020202020204" pitchFamily="34" charset="0"/>
                  <a:ea typeface="맑은 고딕" pitchFamily="50" charset="-127"/>
                  <a:cs typeface="Helvetica" panose="020B0604020202020204" pitchFamily="34" charset="0"/>
                </a:rPr>
                <a:t>(Counterfeit Fraudulent Suspect Item)</a:t>
              </a:r>
            </a:p>
            <a:p>
              <a:pPr>
                <a:lnSpc>
                  <a:spcPct val="95000"/>
                </a:lnSpc>
                <a:spcBef>
                  <a:spcPct val="20000"/>
                </a:spcBef>
                <a:defRPr/>
              </a:pPr>
              <a:r>
                <a:rPr lang="en-US" altLang="ko-KR" b="1" dirty="0">
                  <a:latin typeface="Helvetica" panose="020B0604020202020204" pitchFamily="34" charset="0"/>
                  <a:ea typeface="맑은 고딕" pitchFamily="50" charset="-127"/>
                  <a:cs typeface="Helvetica" panose="020B0604020202020204" pitchFamily="34" charset="0"/>
                </a:rPr>
                <a:t>▪ EQ</a:t>
              </a:r>
              <a:r>
                <a:rPr lang="en-US" altLang="ko-KR" sz="1400" b="1" dirty="0">
                  <a:latin typeface="Helvetica" panose="020B0604020202020204" pitchFamily="34" charset="0"/>
                  <a:ea typeface="맑은 고딕" pitchFamily="50" charset="-127"/>
                  <a:cs typeface="Helvetica" panose="020B0604020202020204" pitchFamily="34" charset="0"/>
                </a:rPr>
                <a:t>(Equipment Qualification)</a:t>
              </a:r>
            </a:p>
          </p:txBody>
        </p:sp>
        <p:sp>
          <p:nvSpPr>
            <p:cNvPr id="109" name="직사각형 108"/>
            <p:cNvSpPr/>
            <p:nvPr/>
          </p:nvSpPr>
          <p:spPr>
            <a:xfrm>
              <a:off x="4644007" y="980728"/>
              <a:ext cx="4380181" cy="921449"/>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110" name="그룹 109"/>
          <p:cNvGrpSpPr/>
          <p:nvPr/>
        </p:nvGrpSpPr>
        <p:grpSpPr>
          <a:xfrm>
            <a:off x="4644008" y="3596361"/>
            <a:ext cx="4380181" cy="1083870"/>
            <a:chOff x="4644008" y="980728"/>
            <a:chExt cx="4380181" cy="1083870"/>
          </a:xfrm>
        </p:grpSpPr>
        <p:sp>
          <p:nvSpPr>
            <p:cNvPr id="111" name="Rectangle 96"/>
            <p:cNvSpPr txBox="1">
              <a:spLocks noChangeArrowheads="1"/>
            </p:cNvSpPr>
            <p:nvPr/>
          </p:nvSpPr>
          <p:spPr bwMode="auto">
            <a:xfrm>
              <a:off x="4686851" y="1092455"/>
              <a:ext cx="4337338" cy="972143"/>
            </a:xfrm>
            <a:prstGeom prst="rect">
              <a:avLst/>
            </a:prstGeom>
            <a:noFill/>
            <a:ln w="9525">
              <a:noFill/>
              <a:miter lim="800000"/>
              <a:headEnd/>
              <a:tailEnd/>
            </a:ln>
          </p:spPr>
          <p:txBody>
            <a:bodyPr/>
            <a:lstStyle/>
            <a:p>
              <a:pPr>
                <a:lnSpc>
                  <a:spcPct val="95000"/>
                </a:lnSpc>
                <a:spcBef>
                  <a:spcPct val="20000"/>
                </a:spcBef>
                <a:defRPr/>
              </a:pPr>
              <a:r>
                <a:rPr lang="en-US" altLang="ko-KR" b="1" dirty="0">
                  <a:latin typeface="Helvetica" panose="020B0604020202020204" pitchFamily="34" charset="0"/>
                  <a:ea typeface="맑은 고딕" pitchFamily="50" charset="-127"/>
                  <a:cs typeface="Helvetica" panose="020B0604020202020204" pitchFamily="34" charset="0"/>
                </a:rPr>
                <a:t>▪ Q, A(T,R) Class</a:t>
              </a:r>
            </a:p>
            <a:p>
              <a:pPr>
                <a:lnSpc>
                  <a:spcPct val="95000"/>
                </a:lnSpc>
                <a:spcBef>
                  <a:spcPct val="20000"/>
                </a:spcBef>
                <a:defRPr/>
              </a:pPr>
              <a:r>
                <a:rPr lang="en-US" altLang="ko-KR" b="1" dirty="0">
                  <a:latin typeface="Helvetica" panose="020B0604020202020204" pitchFamily="34" charset="0"/>
                  <a:ea typeface="맑은 고딕" pitchFamily="50" charset="-127"/>
                  <a:cs typeface="Helvetica" panose="020B0604020202020204" pitchFamily="34" charset="0"/>
                </a:rPr>
                <a:t>  (Q : Safety Related, A : Safety Impact)</a:t>
              </a:r>
            </a:p>
            <a:p>
              <a:pPr>
                <a:lnSpc>
                  <a:spcPct val="95000"/>
                </a:lnSpc>
                <a:spcBef>
                  <a:spcPct val="20000"/>
                </a:spcBef>
                <a:defRPr/>
              </a:pPr>
              <a:endParaRPr lang="en-US" altLang="ko-KR" b="1" dirty="0">
                <a:latin typeface="Helvetica" panose="020B0604020202020204" pitchFamily="34" charset="0"/>
                <a:ea typeface="맑은 고딕" pitchFamily="50" charset="-127"/>
                <a:cs typeface="Helvetica" panose="020B0604020202020204" pitchFamily="34" charset="0"/>
              </a:endParaRPr>
            </a:p>
          </p:txBody>
        </p:sp>
        <p:sp>
          <p:nvSpPr>
            <p:cNvPr id="112" name="직사각형 111"/>
            <p:cNvSpPr/>
            <p:nvPr/>
          </p:nvSpPr>
          <p:spPr>
            <a:xfrm>
              <a:off x="4644008" y="980728"/>
              <a:ext cx="4380180" cy="921449"/>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41" name="모서리가 둥근 직사각형 40"/>
          <p:cNvSpPr/>
          <p:nvPr/>
        </p:nvSpPr>
        <p:spPr>
          <a:xfrm>
            <a:off x="3164956" y="5490000"/>
            <a:ext cx="4863428" cy="724425"/>
          </a:xfrm>
          <a:prstGeom prst="roundRect">
            <a:avLst>
              <a:gd name="adj" fmla="val 50000"/>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5000"/>
              </a:lnSpc>
              <a:spcBef>
                <a:spcPct val="20000"/>
              </a:spcBef>
              <a:defRPr/>
            </a:pPr>
            <a:r>
              <a:rPr lang="en-US" altLang="ko-KR" sz="2000" b="1" dirty="0">
                <a:solidFill>
                  <a:schemeClr val="accent1"/>
                </a:solidFill>
                <a:latin typeface="Helvetica" panose="020B0604020202020204" pitchFamily="34" charset="0"/>
                <a:cs typeface="Helvetica" panose="020B0604020202020204" pitchFamily="34" charset="0"/>
              </a:rPr>
              <a:t>▪  KHNP Quality Evaluation Criteria</a:t>
            </a:r>
            <a:endParaRPr lang="en-US" altLang="ko-KR" b="1" dirty="0">
              <a:solidFill>
                <a:schemeClr val="tx1"/>
              </a:solidFill>
              <a:latin typeface="Helvetica" panose="020B0604020202020204" pitchFamily="34" charset="0"/>
              <a:cs typeface="Helvetica" panose="020B0604020202020204" pitchFamily="34" charset="0"/>
            </a:endParaRPr>
          </a:p>
        </p:txBody>
      </p:sp>
      <p:sp>
        <p:nvSpPr>
          <p:cNvPr id="42" name="오른쪽 화살표 41"/>
          <p:cNvSpPr/>
          <p:nvPr/>
        </p:nvSpPr>
        <p:spPr>
          <a:xfrm rot="5400000">
            <a:off x="4865463" y="4880227"/>
            <a:ext cx="487558" cy="498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제목 1"/>
          <p:cNvSpPr txBox="1">
            <a:spLocks/>
          </p:cNvSpPr>
          <p:nvPr/>
        </p:nvSpPr>
        <p:spPr>
          <a:xfrm>
            <a:off x="60115" y="1323387"/>
            <a:ext cx="1847589" cy="738664"/>
          </a:xfrm>
          <a:prstGeom prst="rect">
            <a:avLst/>
          </a:prstGeom>
          <a:noFill/>
          <a:scene3d>
            <a:camera prst="orthographicFront">
              <a:rot lat="0" lon="0" rev="0"/>
            </a:camera>
            <a:lightRig rig="threePt" dir="t"/>
          </a:scene3d>
          <a:sp3d prstMaterial="matte"/>
        </p:spPr>
        <p:txBody>
          <a:bodyPr vert="horz" wrap="square" lIns="0" tIns="0" rIns="0" bIns="0" rtlCol="0" anchor="t">
            <a:spAutoFit/>
            <a:sp3d prstMaterial="softEdge">
              <a:bevelT w="1270" h="1270"/>
              <a:contourClr>
                <a:schemeClr val="accent4">
                  <a:alpha val="95000"/>
                </a:schemeClr>
              </a:contourClr>
            </a:sp3d>
          </a:bodyPr>
          <a:lstStyle>
            <a:lvl1pPr algn="l" defTabSz="685800" rtl="0" eaLnBrk="1" latinLnBrk="1" hangingPunct="1">
              <a:lnSpc>
                <a:spcPct val="90000"/>
              </a:lnSpc>
              <a:spcBef>
                <a:spcPct val="0"/>
              </a:spcBef>
              <a:buNone/>
              <a:defRPr lang="ko-KR" altLang="en-US" sz="2400" b="1" kern="1200" spc="-100" dirty="0">
                <a:ln>
                  <a:prstDash val="solid"/>
                </a:ln>
                <a:solidFill>
                  <a:srgbClr val="0070C0"/>
                </a:solidFill>
                <a:effectLst/>
                <a:latin typeface="Tahoma" pitchFamily="34" charset="0"/>
                <a:ea typeface="-윤고딕150" pitchFamily="18" charset="-127"/>
                <a:cs typeface="Tahoma" pitchFamily="34" charset="0"/>
              </a:defRPr>
            </a:lvl1pPr>
          </a:lstStyle>
          <a:p>
            <a:pPr defTabSz="995690">
              <a:lnSpc>
                <a:spcPct val="100000"/>
              </a:lnSpc>
              <a:tabLst>
                <a:tab pos="177800" algn="l"/>
                <a:tab pos="803275" algn="l"/>
              </a:tabLst>
            </a:pPr>
            <a:r>
              <a:rPr lang="en-US" altLang="ko-KR" spc="0" dirty="0">
                <a:solidFill>
                  <a:schemeClr val="bg1"/>
                </a:solidFill>
                <a:latin typeface="Helvetica" panose="020B0604020202020204" charset="0"/>
                <a:ea typeface="나눔바른고딕 Light" panose="020B0603020101020101" pitchFamily="50" charset="-127"/>
                <a:cs typeface="Helvetica" panose="020B0604020202020204" charset="0"/>
              </a:rPr>
              <a:t>Quality  Evaluation</a:t>
            </a:r>
          </a:p>
        </p:txBody>
      </p:sp>
      <p:sp>
        <p:nvSpPr>
          <p:cNvPr id="33" name="TextBox 32"/>
          <p:cNvSpPr txBox="1"/>
          <p:nvPr/>
        </p:nvSpPr>
        <p:spPr>
          <a:xfrm>
            <a:off x="1985938" y="6464369"/>
            <a:ext cx="6834534" cy="276999"/>
          </a:xfrm>
          <a:prstGeom prst="rect">
            <a:avLst/>
          </a:prstGeom>
          <a:noFill/>
        </p:spPr>
        <p:txBody>
          <a:bodyPr wrap="square" rtlCol="0">
            <a:spAutoFit/>
          </a:bodyPr>
          <a:lstStyle/>
          <a:p>
            <a:pPr marL="171450" indent="-171450">
              <a:buFont typeface="Arial" panose="020B0604020202020204" pitchFamily="34" charset="0"/>
              <a:buChar char="•"/>
            </a:pPr>
            <a:r>
              <a:rPr lang="en-US" altLang="ko-KR" sz="1200" b="1" dirty="0">
                <a:solidFill>
                  <a:srgbClr val="0000FF"/>
                </a:solidFill>
              </a:rPr>
              <a:t>ASME(American Society of Mechanical Engineers) NQA(Nuclear Quality Assurance)-1 </a:t>
            </a:r>
            <a:endParaRPr lang="ko-KR" altLang="en-US" sz="1200" b="1" dirty="0">
              <a:solidFill>
                <a:srgbClr val="0000FF"/>
              </a:solidFill>
            </a:endParaRPr>
          </a:p>
        </p:txBody>
      </p:sp>
    </p:spTree>
    <p:extLst>
      <p:ext uri="{BB962C8B-B14F-4D97-AF65-F5344CB8AC3E}">
        <p14:creationId xmlns:p14="http://schemas.microsoft.com/office/powerpoint/2010/main" val="312557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고구려 벽화">
      <a:fillStyleLst>
        <a:solidFill>
          <a:schemeClr val="phClr">
            <a:tint val="100000"/>
            <a:shade val="100000"/>
            <a:hueMod val="100000"/>
            <a:satMod val="100000"/>
          </a:schemeClr>
        </a:solidFill>
        <a:gradFill rotWithShape="1">
          <a:gsLst>
            <a:gs pos="18000">
              <a:schemeClr val="phClr">
                <a:tint val="20000"/>
                <a:shade val="100000"/>
                <a:hueMod val="100000"/>
                <a:satMod val="100000"/>
              </a:schemeClr>
            </a:gs>
            <a:gs pos="87000">
              <a:schemeClr val="phClr">
                <a:tint val="100000"/>
                <a:shade val="100000"/>
                <a:hueMod val="100000"/>
                <a:satMod val="100000"/>
              </a:schemeClr>
            </a:gs>
          </a:gsLst>
          <a:lin ang="2700000" scaled="1"/>
        </a:gradFill>
        <a:gradFill rotWithShape="1">
          <a:gsLst>
            <a:gs pos="0">
              <a:schemeClr val="phClr">
                <a:tint val="95000"/>
                <a:shade val="100000"/>
                <a:hueMod val="100000"/>
                <a:satMod val="100000"/>
              </a:schemeClr>
            </a:gs>
            <a:gs pos="100000">
              <a:schemeClr val="phClr">
                <a:tint val="100000"/>
                <a:shade val="95000"/>
                <a:hueMod val="100000"/>
                <a:satMod val="100000"/>
              </a:schemeClr>
            </a:gs>
          </a:gsLst>
          <a:lin ang="0" scaled="1"/>
        </a:gradFill>
      </a:fillStyleLst>
      <a:lnStyleLst>
        <a:ln w="6350" cap="flat" cmpd="sng" algn="ctr">
          <a:solidFill>
            <a:schemeClr val="phClr"/>
          </a:solidFill>
          <a:prstDash val="solid"/>
        </a:ln>
        <a:ln w="15875" cap="flat" cmpd="sng" algn="ctr">
          <a:solidFill>
            <a:schemeClr val="phClr"/>
          </a:solidFill>
          <a:prstDash val="solid"/>
        </a:ln>
        <a:ln w="28575" cap="flat" cmpd="sng" algn="ctr">
          <a:solidFill>
            <a:schemeClr val="phClr"/>
          </a:solidFill>
          <a:prstDash val="solid"/>
        </a:ln>
      </a:lnStyleLst>
      <a:effectStyleLst>
        <a:effectStyle>
          <a:effectLst>
            <a:outerShdw dir="5400000" algn="tl">
              <a:srgbClr val="EBE9ED">
                <a:alpha val="0"/>
              </a:srgbClr>
            </a:outerShdw>
          </a:effectLst>
        </a:effectStyle>
        <a:effectStyle>
          <a:effectLst>
            <a:outerShdw blurRad="12700" dir="5400000" algn="tl">
              <a:srgbClr val="EBE9ED">
                <a:alpha val="27450"/>
              </a:srgbClr>
            </a:outerShdw>
          </a:effectLst>
          <a:scene3d>
            <a:camera prst="orthographicFront" fov="0">
              <a:rot lat="0" lon="0" rev="0"/>
            </a:camera>
            <a:lightRig rig="soft" dir="t">
              <a:rot lat="0" lon="0" rev="19200000"/>
            </a:lightRig>
          </a:scene3d>
          <a:sp3d prstMaterial="matte">
            <a:bevelT h="88900"/>
            <a:contourClr>
              <a:schemeClr val="phClr">
                <a:tint val="100000"/>
                <a:shade val="100000"/>
                <a:hueMod val="100000"/>
                <a:satMod val="100000"/>
              </a:schemeClr>
            </a:contourClr>
          </a:sp3d>
        </a:effectStyle>
        <a:effectStyle>
          <a:effectLst>
            <a:outerShdw blurRad="101600" dist="76200" dir="2700000" algn="bl">
              <a:srgbClr val="000000">
                <a:alpha val="30588"/>
              </a:srgbClr>
            </a:outerShdw>
          </a:effectLst>
          <a:scene3d>
            <a:camera prst="orthographicFront" fov="0">
              <a:rot lat="0" lon="0" rev="0"/>
            </a:camera>
            <a:lightRig rig="chilly" dir="t">
              <a:rot lat="0" lon="0" rev="4200000"/>
            </a:lightRig>
          </a:scene3d>
          <a:sp3d contourW="25400" prstMaterial="matte">
            <a:bevelT h="88900"/>
            <a:contourClr>
              <a:srgbClr val="FFFFFF">
                <a:alpha val="0"/>
              </a:srgb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17029</TotalTime>
  <Words>2251</Words>
  <Application>Microsoft Office PowerPoint</Application>
  <PresentationFormat>화면 슬라이드 쇼(4:3)</PresentationFormat>
  <Paragraphs>484</Paragraphs>
  <Slides>20</Slides>
  <Notes>20</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20</vt:i4>
      </vt:variant>
    </vt:vector>
  </HeadingPairs>
  <TitlesOfParts>
    <vt:vector size="28" baseType="lpstr">
      <vt:lpstr>굴림체</vt:lpstr>
      <vt:lpstr>맑은 고딕</vt:lpstr>
      <vt:lpstr>Arial</vt:lpstr>
      <vt:lpstr>Helvetica</vt:lpstr>
      <vt:lpstr>Tahoma</vt:lpstr>
      <vt:lpstr>Times New Roman</vt:lpstr>
      <vt:lpstr>Wingdings</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형희 조</cp:lastModifiedBy>
  <cp:revision>1233</cp:revision>
  <cp:lastPrinted>2018-11-30T05:18:39Z</cp:lastPrinted>
  <dcterms:created xsi:type="dcterms:W3CDTF">2015-08-24T07:41:31Z</dcterms:created>
  <dcterms:modified xsi:type="dcterms:W3CDTF">2018-11-30T05:39:04Z</dcterms:modified>
</cp:coreProperties>
</file>